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87" r:id="rId1"/>
  </p:sldMasterIdLst>
  <p:notesMasterIdLst>
    <p:notesMasterId r:id="rId71"/>
  </p:notesMasterIdLst>
  <p:handoutMasterIdLst>
    <p:handoutMasterId r:id="rId72"/>
  </p:handoutMasterIdLst>
  <p:sldIdLst>
    <p:sldId id="777" r:id="rId2"/>
    <p:sldId id="778" r:id="rId3"/>
    <p:sldId id="779" r:id="rId4"/>
    <p:sldId id="781" r:id="rId5"/>
    <p:sldId id="782" r:id="rId6"/>
    <p:sldId id="852" r:id="rId7"/>
    <p:sldId id="853" r:id="rId8"/>
    <p:sldId id="786" r:id="rId9"/>
    <p:sldId id="849" r:id="rId10"/>
    <p:sldId id="784" r:id="rId11"/>
    <p:sldId id="785" r:id="rId12"/>
    <p:sldId id="787" r:id="rId13"/>
    <p:sldId id="844" r:id="rId14"/>
    <p:sldId id="788" r:id="rId15"/>
    <p:sldId id="790" r:id="rId16"/>
    <p:sldId id="791" r:id="rId17"/>
    <p:sldId id="792" r:id="rId18"/>
    <p:sldId id="845" r:id="rId19"/>
    <p:sldId id="847" r:id="rId20"/>
    <p:sldId id="859" r:id="rId21"/>
    <p:sldId id="796" r:id="rId22"/>
    <p:sldId id="831" r:id="rId23"/>
    <p:sldId id="797" r:id="rId24"/>
    <p:sldId id="799" r:id="rId25"/>
    <p:sldId id="800" r:id="rId26"/>
    <p:sldId id="801" r:id="rId27"/>
    <p:sldId id="802" r:id="rId28"/>
    <p:sldId id="832" r:id="rId29"/>
    <p:sldId id="803" r:id="rId30"/>
    <p:sldId id="850" r:id="rId31"/>
    <p:sldId id="804" r:id="rId32"/>
    <p:sldId id="851" r:id="rId33"/>
    <p:sldId id="805" r:id="rId34"/>
    <p:sldId id="806" r:id="rId35"/>
    <p:sldId id="807" r:id="rId36"/>
    <p:sldId id="860" r:id="rId37"/>
    <p:sldId id="861" r:id="rId38"/>
    <p:sldId id="862" r:id="rId39"/>
    <p:sldId id="863" r:id="rId40"/>
    <p:sldId id="839" r:id="rId41"/>
    <p:sldId id="866" r:id="rId42"/>
    <p:sldId id="867" r:id="rId43"/>
    <p:sldId id="864" r:id="rId44"/>
    <p:sldId id="868" r:id="rId45"/>
    <p:sldId id="869" r:id="rId46"/>
    <p:sldId id="865" r:id="rId47"/>
    <p:sldId id="810" r:id="rId48"/>
    <p:sldId id="811" r:id="rId49"/>
    <p:sldId id="812" r:id="rId50"/>
    <p:sldId id="815" r:id="rId51"/>
    <p:sldId id="841" r:id="rId52"/>
    <p:sldId id="816" r:id="rId53"/>
    <p:sldId id="817" r:id="rId54"/>
    <p:sldId id="819" r:id="rId55"/>
    <p:sldId id="820" r:id="rId56"/>
    <p:sldId id="834" r:id="rId57"/>
    <p:sldId id="836" r:id="rId58"/>
    <p:sldId id="835" r:id="rId59"/>
    <p:sldId id="821" r:id="rId60"/>
    <p:sldId id="822" r:id="rId61"/>
    <p:sldId id="855" r:id="rId62"/>
    <p:sldId id="854" r:id="rId63"/>
    <p:sldId id="856" r:id="rId64"/>
    <p:sldId id="857" r:id="rId65"/>
    <p:sldId id="825" r:id="rId66"/>
    <p:sldId id="870" r:id="rId67"/>
    <p:sldId id="871" r:id="rId68"/>
    <p:sldId id="827" r:id="rId69"/>
    <p:sldId id="838" r:id="rId70"/>
  </p:sldIdLst>
  <p:sldSz cx="9144000" cy="6858000" type="screen4x3"/>
  <p:notesSz cx="7010400" cy="9296400"/>
  <p:custDataLst>
    <p:tags r:id="rId73"/>
  </p:custDataLst>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9" pos="4176" userDrawn="1">
          <p15:clr>
            <a:srgbClr val="A4A3A4"/>
          </p15:clr>
        </p15:guide>
        <p15:guide id="11" pos="2424" userDrawn="1">
          <p15:clr>
            <a:srgbClr val="A4A3A4"/>
          </p15:clr>
        </p15:guide>
        <p15:guide id="12" pos="2520" userDrawn="1">
          <p15:clr>
            <a:srgbClr val="A4A3A4"/>
          </p15:clr>
        </p15:guide>
        <p15:guide id="16" orient="horz" pos="2880" userDrawn="1">
          <p15:clr>
            <a:srgbClr val="A4A3A4"/>
          </p15:clr>
        </p15:guide>
        <p15:guide id="17" orient="horz" pos="240" userDrawn="1">
          <p15:clr>
            <a:srgbClr val="A4A3A4"/>
          </p15:clr>
        </p15:guide>
        <p15:guide id="18" orient="horz" pos="576" userDrawn="1">
          <p15:clr>
            <a:srgbClr val="A4A3A4"/>
          </p15:clr>
        </p15:guide>
        <p15:guide id="21" orient="horz" pos="4152" userDrawn="1">
          <p15:clr>
            <a:srgbClr val="A4A3A4"/>
          </p15:clr>
        </p15:guide>
        <p15:guide id="27" pos="144" userDrawn="1">
          <p15:clr>
            <a:srgbClr val="A4A3A4"/>
          </p15:clr>
        </p15:guide>
        <p15:guide id="28" pos="3312" userDrawn="1">
          <p15:clr>
            <a:srgbClr val="A4A3A4"/>
          </p15:clr>
        </p15:guide>
        <p15:guide id="29" orient="horz" pos="1944" userDrawn="1">
          <p15:clr>
            <a:srgbClr val="A4A3A4"/>
          </p15:clr>
        </p15:guide>
        <p15:guide id="30" orient="horz" pos="864" userDrawn="1">
          <p15:clr>
            <a:srgbClr val="A4A3A4"/>
          </p15:clr>
        </p15:guide>
        <p15:guide id="31" orient="horz" pos="2304" userDrawn="1">
          <p15:clr>
            <a:srgbClr val="A4A3A4"/>
          </p15:clr>
        </p15:guide>
        <p15:guide id="32" orient="horz" pos="2088" userDrawn="1">
          <p15:clr>
            <a:srgbClr val="A4A3A4"/>
          </p15:clr>
        </p15:guide>
        <p15:guide id="34" pos="1080" userDrawn="1">
          <p15:clr>
            <a:srgbClr val="A4A3A4"/>
          </p15:clr>
        </p15:guide>
        <p15:guide id="35" pos="3192" userDrawn="1">
          <p15:clr>
            <a:srgbClr val="A4A3A4"/>
          </p15:clr>
        </p15:guide>
        <p15:guide id="36" pos="4656" userDrawn="1">
          <p15:clr>
            <a:srgbClr val="A4A3A4"/>
          </p15:clr>
        </p15:guide>
        <p15:guide id="37" pos="5568" userDrawn="1">
          <p15:clr>
            <a:srgbClr val="A4A3A4"/>
          </p15:clr>
        </p15:guide>
        <p15:guide id="39" pos="2664" userDrawn="1">
          <p15:clr>
            <a:srgbClr val="A4A3A4"/>
          </p15:clr>
        </p15:guide>
      </p15:sldGuideLst>
    </p:ext>
    <p:ext uri="{2D200454-40CA-4A62-9FC3-DE9A4176ACB9}">
      <p15:notesGuideLst xmlns:p15="http://schemas.microsoft.com/office/powerpoint/2012/main">
        <p15:guide id="1" orient="horz" pos="2784" userDrawn="1">
          <p15:clr>
            <a:srgbClr val="A4A3A4"/>
          </p15:clr>
        </p15:guide>
        <p15:guide id="2" pos="431" userDrawn="1">
          <p15:clr>
            <a:srgbClr val="A4A3A4"/>
          </p15:clr>
        </p15:guide>
        <p15:guide id="3" pos="3985" userDrawn="1">
          <p15:clr>
            <a:srgbClr val="A4A3A4"/>
          </p15:clr>
        </p15:guide>
        <p15:guide id="4" orient="horz" pos="289"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3222"/>
    <a:srgbClr val="0000FF"/>
    <a:srgbClr val="7F7F7F"/>
    <a:srgbClr val="FFFFCC"/>
    <a:srgbClr val="FFF6EB"/>
    <a:srgbClr val="008000"/>
    <a:srgbClr val="99CCFF"/>
    <a:srgbClr val="FFFF99"/>
    <a:srgbClr val="FCAF17"/>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4023" autoAdjust="0"/>
    <p:restoredTop sz="98817" autoAdjust="0"/>
  </p:normalViewPr>
  <p:slideViewPr>
    <p:cSldViewPr snapToGrid="0">
      <p:cViewPr varScale="1">
        <p:scale>
          <a:sx n="112" d="100"/>
          <a:sy n="112" d="100"/>
        </p:scale>
        <p:origin x="1500" y="96"/>
      </p:cViewPr>
      <p:guideLst>
        <p:guide pos="4176"/>
        <p:guide pos="2424"/>
        <p:guide pos="2520"/>
        <p:guide orient="horz" pos="2880"/>
        <p:guide orient="horz" pos="240"/>
        <p:guide orient="horz" pos="576"/>
        <p:guide orient="horz" pos="4152"/>
        <p:guide pos="144"/>
        <p:guide pos="3312"/>
        <p:guide orient="horz" pos="1944"/>
        <p:guide orient="horz" pos="864"/>
        <p:guide orient="horz" pos="2304"/>
        <p:guide orient="horz" pos="2088"/>
        <p:guide pos="1080"/>
        <p:guide pos="3192"/>
        <p:guide pos="4656"/>
        <p:guide pos="5568"/>
        <p:guide pos="2664"/>
      </p:guideLst>
    </p:cSldViewPr>
  </p:slideViewPr>
  <p:notesTextViewPr>
    <p:cViewPr>
      <p:scale>
        <a:sx n="100" d="100"/>
        <a:sy n="100" d="100"/>
      </p:scale>
      <p:origin x="0" y="0"/>
    </p:cViewPr>
  </p:notesTextViewPr>
  <p:sorterViewPr>
    <p:cViewPr varScale="1">
      <p:scale>
        <a:sx n="1" d="1"/>
        <a:sy n="1" d="1"/>
      </p:scale>
      <p:origin x="0" y="-5592"/>
    </p:cViewPr>
  </p:sorterViewPr>
  <p:notesViewPr>
    <p:cSldViewPr snapToGrid="0">
      <p:cViewPr varScale="1">
        <p:scale>
          <a:sx n="84" d="100"/>
          <a:sy n="84" d="100"/>
        </p:scale>
        <p:origin x="3798" y="108"/>
      </p:cViewPr>
      <p:guideLst>
        <p:guide orient="horz" pos="2784"/>
        <p:guide pos="431"/>
        <p:guide pos="3985"/>
        <p:guide orient="horz" pos="289"/>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5954" name="Rectangle 2"/>
          <p:cNvSpPr>
            <a:spLocks noGrp="1" noChangeArrowheads="1"/>
          </p:cNvSpPr>
          <p:nvPr>
            <p:ph type="hdr" sz="quarter"/>
          </p:nvPr>
        </p:nvSpPr>
        <p:spPr bwMode="auto">
          <a:xfrm>
            <a:off x="1" y="0"/>
            <a:ext cx="3038475" cy="465139"/>
          </a:xfrm>
          <a:prstGeom prst="rect">
            <a:avLst/>
          </a:prstGeom>
          <a:noFill/>
          <a:ln w="9525">
            <a:noFill/>
            <a:miter lim="800000"/>
            <a:headEnd/>
            <a:tailEnd/>
          </a:ln>
          <a:effectLst/>
        </p:spPr>
        <p:txBody>
          <a:bodyPr vert="horz" wrap="square" lIns="91430" tIns="45715" rIns="91430" bIns="45715" numCol="1" anchor="t" anchorCtr="0" compatLnSpc="1">
            <a:prstTxWarp prst="textNoShape">
              <a:avLst/>
            </a:prstTxWarp>
          </a:bodyPr>
          <a:lstStyle>
            <a:lvl1pPr>
              <a:defRPr sz="1200" smtClean="0"/>
            </a:lvl1pPr>
          </a:lstStyle>
          <a:p>
            <a:pPr>
              <a:defRPr/>
            </a:pPr>
            <a:endParaRPr lang="en-US" dirty="0"/>
          </a:p>
        </p:txBody>
      </p:sp>
      <p:sp>
        <p:nvSpPr>
          <p:cNvPr id="765955" name="Rectangle 3"/>
          <p:cNvSpPr>
            <a:spLocks noGrp="1" noChangeArrowheads="1"/>
          </p:cNvSpPr>
          <p:nvPr>
            <p:ph type="dt" sz="quarter" idx="1"/>
          </p:nvPr>
        </p:nvSpPr>
        <p:spPr bwMode="auto">
          <a:xfrm>
            <a:off x="3970339" y="0"/>
            <a:ext cx="3038475" cy="465139"/>
          </a:xfrm>
          <a:prstGeom prst="rect">
            <a:avLst/>
          </a:prstGeom>
          <a:noFill/>
          <a:ln w="9525">
            <a:noFill/>
            <a:miter lim="800000"/>
            <a:headEnd/>
            <a:tailEnd/>
          </a:ln>
          <a:effectLst/>
        </p:spPr>
        <p:txBody>
          <a:bodyPr vert="horz" wrap="square" lIns="91430" tIns="45715" rIns="91430" bIns="45715" numCol="1" anchor="t" anchorCtr="0" compatLnSpc="1">
            <a:prstTxWarp prst="textNoShape">
              <a:avLst/>
            </a:prstTxWarp>
          </a:bodyPr>
          <a:lstStyle>
            <a:lvl1pPr algn="r">
              <a:defRPr sz="1200" smtClean="0"/>
            </a:lvl1pPr>
          </a:lstStyle>
          <a:p>
            <a:pPr>
              <a:defRPr/>
            </a:pPr>
            <a:endParaRPr lang="en-US" dirty="0"/>
          </a:p>
        </p:txBody>
      </p:sp>
      <p:sp>
        <p:nvSpPr>
          <p:cNvPr id="765956" name="Rectangle 4"/>
          <p:cNvSpPr>
            <a:spLocks noGrp="1" noChangeArrowheads="1"/>
          </p:cNvSpPr>
          <p:nvPr>
            <p:ph type="ftr" sz="quarter" idx="2"/>
          </p:nvPr>
        </p:nvSpPr>
        <p:spPr bwMode="auto">
          <a:xfrm>
            <a:off x="1" y="8829674"/>
            <a:ext cx="3038475" cy="465139"/>
          </a:xfrm>
          <a:prstGeom prst="rect">
            <a:avLst/>
          </a:prstGeom>
          <a:noFill/>
          <a:ln w="9525">
            <a:noFill/>
            <a:miter lim="800000"/>
            <a:headEnd/>
            <a:tailEnd/>
          </a:ln>
          <a:effectLst/>
        </p:spPr>
        <p:txBody>
          <a:bodyPr vert="horz" wrap="square" lIns="91430" tIns="45715" rIns="91430" bIns="45715" numCol="1" anchor="b" anchorCtr="0" compatLnSpc="1">
            <a:prstTxWarp prst="textNoShape">
              <a:avLst/>
            </a:prstTxWarp>
          </a:bodyPr>
          <a:lstStyle>
            <a:lvl1pPr>
              <a:defRPr sz="1200" smtClean="0"/>
            </a:lvl1pPr>
          </a:lstStyle>
          <a:p>
            <a:pPr>
              <a:defRPr/>
            </a:pPr>
            <a:endParaRPr lang="en-US" dirty="0"/>
          </a:p>
        </p:txBody>
      </p:sp>
      <p:sp>
        <p:nvSpPr>
          <p:cNvPr id="765957" name="Rectangle 5"/>
          <p:cNvSpPr>
            <a:spLocks noGrp="1" noChangeArrowheads="1"/>
          </p:cNvSpPr>
          <p:nvPr>
            <p:ph type="sldNum" sz="quarter" idx="3"/>
          </p:nvPr>
        </p:nvSpPr>
        <p:spPr bwMode="auto">
          <a:xfrm>
            <a:off x="3970339" y="8829674"/>
            <a:ext cx="3038475" cy="465139"/>
          </a:xfrm>
          <a:prstGeom prst="rect">
            <a:avLst/>
          </a:prstGeom>
          <a:noFill/>
          <a:ln w="9525">
            <a:noFill/>
            <a:miter lim="800000"/>
            <a:headEnd/>
            <a:tailEnd/>
          </a:ln>
          <a:effectLst/>
        </p:spPr>
        <p:txBody>
          <a:bodyPr vert="horz" wrap="square" lIns="91430" tIns="45715" rIns="91430" bIns="45715" numCol="1" anchor="b" anchorCtr="0" compatLnSpc="1">
            <a:prstTxWarp prst="textNoShape">
              <a:avLst/>
            </a:prstTxWarp>
          </a:bodyPr>
          <a:lstStyle>
            <a:lvl1pPr algn="r">
              <a:defRPr sz="1200" smtClean="0"/>
            </a:lvl1pPr>
          </a:lstStyle>
          <a:p>
            <a:pPr>
              <a:defRPr/>
            </a:pPr>
            <a:fld id="{F4F278CE-4F29-4C0C-8549-B3BF430AA3F2}" type="slidenum">
              <a:rPr lang="en-US"/>
              <a:pPr>
                <a:defRPr/>
              </a:pPr>
              <a:t>‹#›</a:t>
            </a:fld>
            <a:endParaRPr lang="en-US" dirty="0"/>
          </a:p>
        </p:txBody>
      </p:sp>
    </p:spTree>
    <p:extLst>
      <p:ext uri="{BB962C8B-B14F-4D97-AF65-F5344CB8AC3E}">
        <p14:creationId xmlns:p14="http://schemas.microsoft.com/office/powerpoint/2010/main" val="32140021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1" y="0"/>
            <a:ext cx="3038475" cy="465139"/>
          </a:xfrm>
          <a:prstGeom prst="rect">
            <a:avLst/>
          </a:prstGeom>
          <a:noFill/>
          <a:ln w="9525">
            <a:noFill/>
            <a:miter lim="800000"/>
            <a:headEnd/>
            <a:tailEnd/>
          </a:ln>
          <a:effectLst/>
        </p:spPr>
        <p:txBody>
          <a:bodyPr vert="horz" wrap="square" lIns="93167" tIns="46583" rIns="93167" bIns="46583" numCol="1" anchor="t" anchorCtr="0" compatLnSpc="1">
            <a:prstTxWarp prst="textNoShape">
              <a:avLst/>
            </a:prstTxWarp>
          </a:bodyPr>
          <a:lstStyle>
            <a:lvl1pPr defTabSz="931760">
              <a:defRPr sz="1200" smtClean="0"/>
            </a:lvl1pPr>
          </a:lstStyle>
          <a:p>
            <a:pPr>
              <a:defRPr/>
            </a:pPr>
            <a:endParaRPr lang="en-US" dirty="0"/>
          </a:p>
        </p:txBody>
      </p:sp>
      <p:sp>
        <p:nvSpPr>
          <p:cNvPr id="24579" name="Rectangle 3"/>
          <p:cNvSpPr>
            <a:spLocks noGrp="1" noChangeArrowheads="1"/>
          </p:cNvSpPr>
          <p:nvPr>
            <p:ph type="dt" idx="1"/>
          </p:nvPr>
        </p:nvSpPr>
        <p:spPr bwMode="auto">
          <a:xfrm>
            <a:off x="3970339" y="0"/>
            <a:ext cx="3038475" cy="465139"/>
          </a:xfrm>
          <a:prstGeom prst="rect">
            <a:avLst/>
          </a:prstGeom>
          <a:noFill/>
          <a:ln w="9525">
            <a:noFill/>
            <a:miter lim="800000"/>
            <a:headEnd/>
            <a:tailEnd/>
          </a:ln>
          <a:effectLst/>
        </p:spPr>
        <p:txBody>
          <a:bodyPr vert="horz" wrap="square" lIns="93167" tIns="46583" rIns="93167" bIns="46583" numCol="1" anchor="t" anchorCtr="0" compatLnSpc="1">
            <a:prstTxWarp prst="textNoShape">
              <a:avLst/>
            </a:prstTxWarp>
          </a:bodyPr>
          <a:lstStyle>
            <a:lvl1pPr algn="r" defTabSz="931760">
              <a:defRPr sz="1200" smtClean="0"/>
            </a:lvl1pPr>
          </a:lstStyle>
          <a:p>
            <a:pPr>
              <a:defRPr/>
            </a:pPr>
            <a:endParaRPr lang="en-US" dirty="0"/>
          </a:p>
        </p:txBody>
      </p:sp>
      <p:sp>
        <p:nvSpPr>
          <p:cNvPr id="5124" name="Rectangle 4"/>
          <p:cNvSpPr>
            <a:spLocks noGrp="1" noRot="1" noChangeAspect="1" noChangeArrowheads="1" noTextEdit="1"/>
          </p:cNvSpPr>
          <p:nvPr>
            <p:ph type="sldImg" idx="2"/>
          </p:nvPr>
        </p:nvSpPr>
        <p:spPr bwMode="auto">
          <a:xfrm>
            <a:off x="1181100" y="695325"/>
            <a:ext cx="4648200" cy="3486150"/>
          </a:xfrm>
          <a:prstGeom prst="rect">
            <a:avLst/>
          </a:prstGeom>
          <a:noFill/>
          <a:ln w="9525">
            <a:solidFill>
              <a:srgbClr val="000000"/>
            </a:solidFill>
            <a:miter lim="800000"/>
            <a:headEnd/>
            <a:tailEnd/>
          </a:ln>
        </p:spPr>
      </p:sp>
      <p:sp>
        <p:nvSpPr>
          <p:cNvPr id="24581" name="Rectangle 5"/>
          <p:cNvSpPr>
            <a:spLocks noGrp="1" noChangeArrowheads="1"/>
          </p:cNvSpPr>
          <p:nvPr>
            <p:ph type="body" sz="quarter" idx="3"/>
          </p:nvPr>
        </p:nvSpPr>
        <p:spPr bwMode="auto">
          <a:xfrm>
            <a:off x="701676" y="4416426"/>
            <a:ext cx="5607050" cy="4183062"/>
          </a:xfrm>
          <a:prstGeom prst="rect">
            <a:avLst/>
          </a:prstGeom>
          <a:noFill/>
          <a:ln w="9525">
            <a:noFill/>
            <a:miter lim="800000"/>
            <a:headEnd/>
            <a:tailEnd/>
          </a:ln>
          <a:effectLst/>
        </p:spPr>
        <p:txBody>
          <a:bodyPr vert="horz" wrap="square" lIns="93167" tIns="46583" rIns="93167" bIns="4658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582" name="Rectangle 6"/>
          <p:cNvSpPr>
            <a:spLocks noGrp="1" noChangeArrowheads="1"/>
          </p:cNvSpPr>
          <p:nvPr>
            <p:ph type="ftr" sz="quarter" idx="4"/>
          </p:nvPr>
        </p:nvSpPr>
        <p:spPr bwMode="auto">
          <a:xfrm>
            <a:off x="1" y="8829674"/>
            <a:ext cx="3038475" cy="465139"/>
          </a:xfrm>
          <a:prstGeom prst="rect">
            <a:avLst/>
          </a:prstGeom>
          <a:noFill/>
          <a:ln w="9525">
            <a:noFill/>
            <a:miter lim="800000"/>
            <a:headEnd/>
            <a:tailEnd/>
          </a:ln>
          <a:effectLst/>
        </p:spPr>
        <p:txBody>
          <a:bodyPr vert="horz" wrap="square" lIns="93167" tIns="46583" rIns="93167" bIns="46583" numCol="1" anchor="b" anchorCtr="0" compatLnSpc="1">
            <a:prstTxWarp prst="textNoShape">
              <a:avLst/>
            </a:prstTxWarp>
          </a:bodyPr>
          <a:lstStyle>
            <a:lvl1pPr defTabSz="931760">
              <a:defRPr sz="1200" smtClean="0"/>
            </a:lvl1pPr>
          </a:lstStyle>
          <a:p>
            <a:pPr>
              <a:defRPr/>
            </a:pPr>
            <a:endParaRPr lang="en-US" dirty="0"/>
          </a:p>
        </p:txBody>
      </p:sp>
      <p:sp>
        <p:nvSpPr>
          <p:cNvPr id="24583" name="Rectangle 7"/>
          <p:cNvSpPr>
            <a:spLocks noGrp="1" noChangeArrowheads="1"/>
          </p:cNvSpPr>
          <p:nvPr>
            <p:ph type="sldNum" sz="quarter" idx="5"/>
          </p:nvPr>
        </p:nvSpPr>
        <p:spPr bwMode="auto">
          <a:xfrm>
            <a:off x="3970339" y="8829674"/>
            <a:ext cx="3038475" cy="465139"/>
          </a:xfrm>
          <a:prstGeom prst="rect">
            <a:avLst/>
          </a:prstGeom>
          <a:noFill/>
          <a:ln w="9525">
            <a:noFill/>
            <a:miter lim="800000"/>
            <a:headEnd/>
            <a:tailEnd/>
          </a:ln>
          <a:effectLst/>
        </p:spPr>
        <p:txBody>
          <a:bodyPr vert="horz" wrap="square" lIns="93167" tIns="46583" rIns="93167" bIns="46583" numCol="1" anchor="b" anchorCtr="0" compatLnSpc="1">
            <a:prstTxWarp prst="textNoShape">
              <a:avLst/>
            </a:prstTxWarp>
          </a:bodyPr>
          <a:lstStyle>
            <a:lvl1pPr algn="r" defTabSz="931760">
              <a:defRPr sz="1200" smtClean="0"/>
            </a:lvl1pPr>
          </a:lstStyle>
          <a:p>
            <a:pPr>
              <a:defRPr/>
            </a:pPr>
            <a:fld id="{13D50BE3-7B63-4F74-A846-78120FB61B94}" type="slidenum">
              <a:rPr lang="en-US"/>
              <a:pPr>
                <a:defRPr/>
              </a:pPr>
              <a:t>‹#›</a:t>
            </a:fld>
            <a:endParaRPr lang="en-US" dirty="0"/>
          </a:p>
        </p:txBody>
      </p:sp>
    </p:spTree>
    <p:extLst>
      <p:ext uri="{BB962C8B-B14F-4D97-AF65-F5344CB8AC3E}">
        <p14:creationId xmlns:p14="http://schemas.microsoft.com/office/powerpoint/2010/main" val="3562812337"/>
      </p:ext>
    </p:extLst>
  </p:cSld>
  <p:clrMap bg1="lt1" tx1="dk1" bg2="lt2" tx2="dk2" accent1="accent1" accent2="accent2" accent3="accent3" accent4="accent4" accent5="accent5" accent6="accent6" hlink="hlink" folHlink="folHlink"/>
  <p:notesStyle>
    <a:lvl1pPr algn="l" rtl="0" eaLnBrk="0" fontAlgn="base" hangingPunct="0">
      <a:lnSpc>
        <a:spcPct val="95000"/>
      </a:lnSpc>
      <a:spcBef>
        <a:spcPct val="60000"/>
      </a:spcBef>
      <a:spcAft>
        <a:spcPct val="0"/>
      </a:spcAft>
      <a:defRPr sz="1200" kern="1200">
        <a:solidFill>
          <a:schemeClr val="tx1"/>
        </a:solidFill>
        <a:latin typeface="Arial" charset="0"/>
        <a:ea typeface="+mn-ea"/>
        <a:cs typeface="+mn-cs"/>
      </a:defRPr>
    </a:lvl1pPr>
    <a:lvl2pPr marL="114300" indent="-112713" algn="l" rtl="0" eaLnBrk="0" fontAlgn="base" hangingPunct="0">
      <a:lnSpc>
        <a:spcPct val="95000"/>
      </a:lnSpc>
      <a:spcBef>
        <a:spcPct val="40000"/>
      </a:spcBef>
      <a:spcAft>
        <a:spcPct val="0"/>
      </a:spcAft>
      <a:buChar char="•"/>
      <a:defRPr sz="1200" kern="1200">
        <a:solidFill>
          <a:schemeClr val="tx1"/>
        </a:solidFill>
        <a:latin typeface="Arial" charset="0"/>
        <a:ea typeface="+mn-ea"/>
        <a:cs typeface="+mn-cs"/>
      </a:defRPr>
    </a:lvl2pPr>
    <a:lvl3pPr marL="347663" indent="-119063" algn="l" rtl="0" eaLnBrk="0" fontAlgn="base" hangingPunct="0">
      <a:lnSpc>
        <a:spcPct val="95000"/>
      </a:lnSpc>
      <a:spcBef>
        <a:spcPct val="20000"/>
      </a:spcBef>
      <a:spcAft>
        <a:spcPct val="0"/>
      </a:spcAft>
      <a:buChar char="•"/>
      <a:defRPr sz="1000" kern="1200">
        <a:solidFill>
          <a:schemeClr val="tx1"/>
        </a:solidFill>
        <a:latin typeface="Arial" charset="0"/>
        <a:ea typeface="+mn-ea"/>
        <a:cs typeface="+mn-cs"/>
      </a:defRPr>
    </a:lvl3pPr>
    <a:lvl4pPr marL="566738" indent="-104775" algn="l" rtl="0" eaLnBrk="0" fontAlgn="base" hangingPunct="0">
      <a:lnSpc>
        <a:spcPct val="95000"/>
      </a:lnSpc>
      <a:spcBef>
        <a:spcPct val="20000"/>
      </a:spcBef>
      <a:spcAft>
        <a:spcPct val="0"/>
      </a:spcAft>
      <a:buChar char="•"/>
      <a:defRPr sz="900" kern="1200">
        <a:solidFill>
          <a:schemeClr val="tx1"/>
        </a:solidFill>
        <a:latin typeface="Arial" charset="0"/>
        <a:ea typeface="+mn-ea"/>
        <a:cs typeface="+mn-cs"/>
      </a:defRPr>
    </a:lvl4pPr>
    <a:lvl5pPr marL="798513" indent="-117475" algn="l" rtl="0" eaLnBrk="0" fontAlgn="base" hangingPunct="0">
      <a:lnSpc>
        <a:spcPct val="95000"/>
      </a:lnSpc>
      <a:spcBef>
        <a:spcPct val="20000"/>
      </a:spcBef>
      <a:spcAft>
        <a:spcPct val="0"/>
      </a:spcAft>
      <a:buChar char="•"/>
      <a:defRPr sz="9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854075" y="458788"/>
            <a:ext cx="5286375" cy="3965575"/>
          </a:xfrm>
          <a:ln/>
        </p:spPr>
      </p:sp>
      <p:sp>
        <p:nvSpPr>
          <p:cNvPr id="18435" name="Rectangle 3"/>
          <p:cNvSpPr>
            <a:spLocks noGrp="1" noChangeArrowheads="1"/>
          </p:cNvSpPr>
          <p:nvPr>
            <p:ph type="body" idx="1"/>
          </p:nvPr>
        </p:nvSpPr>
        <p:spPr>
          <a:xfrm>
            <a:off x="701676" y="4416426"/>
            <a:ext cx="5607050" cy="4183062"/>
          </a:xfrm>
          <a:noFill/>
          <a:ln/>
        </p:spPr>
        <p:txBody>
          <a:bodyPr/>
          <a:lstStyle/>
          <a:p>
            <a:endParaRPr lang="en-US" dirty="0"/>
          </a:p>
        </p:txBody>
      </p:sp>
    </p:spTree>
    <p:extLst>
      <p:ext uri="{BB962C8B-B14F-4D97-AF65-F5344CB8AC3E}">
        <p14:creationId xmlns:p14="http://schemas.microsoft.com/office/powerpoint/2010/main" val="945593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3D50BE3-7B63-4F74-A846-78120FB61B94}" type="slidenum">
              <a:rPr lang="en-US" smtClean="0"/>
              <a:pPr>
                <a:defRPr/>
              </a:pPr>
              <a:t>2</a:t>
            </a:fld>
            <a:endParaRPr lang="en-US" dirty="0"/>
          </a:p>
        </p:txBody>
      </p:sp>
    </p:spTree>
    <p:extLst>
      <p:ext uri="{BB962C8B-B14F-4D97-AF65-F5344CB8AC3E}">
        <p14:creationId xmlns:p14="http://schemas.microsoft.com/office/powerpoint/2010/main" val="288366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3D50BE3-7B63-4F74-A846-78120FB61B94}" type="slidenum">
              <a:rPr lang="en-US" smtClean="0"/>
              <a:pPr>
                <a:defRPr/>
              </a:pPr>
              <a:t>8</a:t>
            </a:fld>
            <a:endParaRPr lang="en-US" dirty="0"/>
          </a:p>
        </p:txBody>
      </p:sp>
    </p:spTree>
    <p:extLst>
      <p:ext uri="{BB962C8B-B14F-4D97-AF65-F5344CB8AC3E}">
        <p14:creationId xmlns:p14="http://schemas.microsoft.com/office/powerpoint/2010/main" val="3601933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3D50BE3-7B63-4F74-A846-78120FB61B94}" type="slidenum">
              <a:rPr lang="en-US" smtClean="0"/>
              <a:pPr>
                <a:defRPr/>
              </a:pPr>
              <a:t>9</a:t>
            </a:fld>
            <a:endParaRPr lang="en-US" dirty="0"/>
          </a:p>
        </p:txBody>
      </p:sp>
    </p:spTree>
    <p:extLst>
      <p:ext uri="{BB962C8B-B14F-4D97-AF65-F5344CB8AC3E}">
        <p14:creationId xmlns:p14="http://schemas.microsoft.com/office/powerpoint/2010/main" val="661053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49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1749" indent="-285289" eaLnBrk="0" hangingPunct="0">
              <a:defRPr>
                <a:solidFill>
                  <a:schemeClr val="tx1"/>
                </a:solidFill>
                <a:latin typeface="Arial" panose="020B0604020202020204" pitchFamily="34" charset="0"/>
                <a:cs typeface="Arial" panose="020B0604020202020204" pitchFamily="34" charset="0"/>
              </a:defRPr>
            </a:lvl2pPr>
            <a:lvl3pPr marL="1141153" indent="-228230" eaLnBrk="0" hangingPunct="0">
              <a:defRPr>
                <a:solidFill>
                  <a:schemeClr val="tx1"/>
                </a:solidFill>
                <a:latin typeface="Arial" panose="020B0604020202020204" pitchFamily="34" charset="0"/>
                <a:cs typeface="Arial" panose="020B0604020202020204" pitchFamily="34" charset="0"/>
              </a:defRPr>
            </a:lvl3pPr>
            <a:lvl4pPr marL="1597615" indent="-228230" eaLnBrk="0" hangingPunct="0">
              <a:defRPr>
                <a:solidFill>
                  <a:schemeClr val="tx1"/>
                </a:solidFill>
                <a:latin typeface="Arial" panose="020B0604020202020204" pitchFamily="34" charset="0"/>
                <a:cs typeface="Arial" panose="020B0604020202020204" pitchFamily="34" charset="0"/>
              </a:defRPr>
            </a:lvl4pPr>
            <a:lvl5pPr marL="2054077" indent="-228230" eaLnBrk="0" hangingPunct="0">
              <a:defRPr>
                <a:solidFill>
                  <a:schemeClr val="tx1"/>
                </a:solidFill>
                <a:latin typeface="Arial" panose="020B0604020202020204" pitchFamily="34" charset="0"/>
                <a:cs typeface="Arial" panose="020B0604020202020204" pitchFamily="34" charset="0"/>
              </a:defRPr>
            </a:lvl5pPr>
            <a:lvl6pPr marL="2510539" indent="-22823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67000" indent="-22823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3462" indent="-22823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79923" indent="-22823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7892771-7125-4DA6-8D54-A668B727CFC6}" type="slidenum">
              <a:rPr lang="en-US" altLang="en-US"/>
              <a:pPr eaLnBrk="1" hangingPunct="1"/>
              <a:t>33</a:t>
            </a:fld>
            <a:endParaRPr lang="en-US" altLang="en-US"/>
          </a:p>
        </p:txBody>
      </p:sp>
    </p:spTree>
    <p:extLst>
      <p:ext uri="{BB962C8B-B14F-4D97-AF65-F5344CB8AC3E}">
        <p14:creationId xmlns:p14="http://schemas.microsoft.com/office/powerpoint/2010/main" val="1928375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3D50BE3-7B63-4F74-A846-78120FB61B94}" type="slidenum">
              <a:rPr lang="en-US" smtClean="0"/>
              <a:pPr>
                <a:defRPr/>
              </a:pPr>
              <a:t>47</a:t>
            </a:fld>
            <a:endParaRPr lang="en-US" dirty="0"/>
          </a:p>
        </p:txBody>
      </p:sp>
    </p:spTree>
    <p:extLst>
      <p:ext uri="{BB962C8B-B14F-4D97-AF65-F5344CB8AC3E}">
        <p14:creationId xmlns:p14="http://schemas.microsoft.com/office/powerpoint/2010/main" val="1768413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7" name="DividerColorBox"/>
          <p:cNvSpPr>
            <a:spLocks noChangeArrowheads="1"/>
          </p:cNvSpPr>
          <p:nvPr userDrawn="1"/>
        </p:nvSpPr>
        <p:spPr bwMode="auto">
          <a:xfrm>
            <a:off x="0" y="0"/>
            <a:ext cx="1208088" cy="4046538"/>
          </a:xfrm>
          <a:prstGeom prst="rect">
            <a:avLst/>
          </a:prstGeom>
          <a:solidFill>
            <a:srgbClr val="923222"/>
          </a:solidFill>
          <a:ln w="12700" algn="ctr">
            <a:noFill/>
            <a:miter lim="800000"/>
            <a:headEnd/>
            <a:tailEnd/>
          </a:ln>
        </p:spPr>
        <p:txBody>
          <a:bodyPr wrap="none" anchor="ctr"/>
          <a:lstStyle/>
          <a:p>
            <a:pPr algn="ctr" eaLnBrk="0" hangingPunct="0"/>
            <a:endParaRPr lang="en-US" sz="2800" b="1" dirty="0">
              <a:solidFill>
                <a:prstClr val="black"/>
              </a:solidFill>
              <a:latin typeface="News Gothic MT" pitchFamily="34" charset="0"/>
            </a:endParaRPr>
          </a:p>
        </p:txBody>
      </p:sp>
    </p:spTree>
    <p:extLst>
      <p:ext uri="{BB962C8B-B14F-4D97-AF65-F5344CB8AC3E}">
        <p14:creationId xmlns:p14="http://schemas.microsoft.com/office/powerpoint/2010/main" val="3353398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5726" y="66040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7" name="Footer Placeholder 4"/>
          <p:cNvSpPr>
            <a:spLocks noGrp="1"/>
          </p:cNvSpPr>
          <p:nvPr>
            <p:ph type="ftr" sz="quarter" idx="3"/>
          </p:nvPr>
        </p:nvSpPr>
        <p:spPr>
          <a:xfrm>
            <a:off x="287866" y="6612467"/>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3827149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3620" y="76200"/>
            <a:ext cx="2108688" cy="5994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53164" y="76200"/>
            <a:ext cx="6189785" cy="5994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5726" y="66040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7" name="Footer Placeholder 4"/>
          <p:cNvSpPr>
            <a:spLocks noGrp="1"/>
          </p:cNvSpPr>
          <p:nvPr>
            <p:ph type="ftr" sz="quarter" idx="3"/>
          </p:nvPr>
        </p:nvSpPr>
        <p:spPr>
          <a:xfrm>
            <a:off x="287866" y="6612467"/>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510819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353163" y="76200"/>
            <a:ext cx="8439150" cy="599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85726" y="66040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6" name="Footer Placeholder 4"/>
          <p:cNvSpPr>
            <a:spLocks noGrp="1"/>
          </p:cNvSpPr>
          <p:nvPr>
            <p:ph type="ftr" sz="quarter" idx="3"/>
          </p:nvPr>
        </p:nvSpPr>
        <p:spPr>
          <a:xfrm>
            <a:off x="287866" y="6612467"/>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39486472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53163" y="76200"/>
            <a:ext cx="8439150" cy="914400"/>
          </a:xfrm>
        </p:spPr>
        <p:txBody>
          <a:bodyPr/>
          <a:lstStyle/>
          <a:p>
            <a:r>
              <a:rPr lang="en-US"/>
              <a:t>Click to edit Master title style</a:t>
            </a:r>
          </a:p>
        </p:txBody>
      </p:sp>
      <p:sp>
        <p:nvSpPr>
          <p:cNvPr id="3" name="Table Placeholder 2"/>
          <p:cNvSpPr>
            <a:spLocks noGrp="1"/>
          </p:cNvSpPr>
          <p:nvPr>
            <p:ph type="tbl" idx="1"/>
          </p:nvPr>
        </p:nvSpPr>
        <p:spPr>
          <a:xfrm>
            <a:off x="353163" y="1295400"/>
            <a:ext cx="8439150" cy="4775200"/>
          </a:xfrm>
        </p:spPr>
        <p:txBody>
          <a:bodyPr/>
          <a:lstStyle/>
          <a:p>
            <a:pPr lvl="0"/>
            <a:endParaRPr lang="en-US" noProof="0" dirty="0"/>
          </a:p>
        </p:txBody>
      </p:sp>
      <p:sp>
        <p:nvSpPr>
          <p:cNvPr id="6" name="Slide Number Placeholder 5"/>
          <p:cNvSpPr>
            <a:spLocks noGrp="1"/>
          </p:cNvSpPr>
          <p:nvPr>
            <p:ph type="sldNum" sz="quarter" idx="4"/>
          </p:nvPr>
        </p:nvSpPr>
        <p:spPr>
          <a:xfrm>
            <a:off x="85726" y="66040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7" name="Footer Placeholder 4"/>
          <p:cNvSpPr>
            <a:spLocks noGrp="1"/>
          </p:cNvSpPr>
          <p:nvPr>
            <p:ph type="ftr" sz="quarter" idx="3"/>
          </p:nvPr>
        </p:nvSpPr>
        <p:spPr>
          <a:xfrm>
            <a:off x="287866" y="6612467"/>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1340039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53163" y="76200"/>
            <a:ext cx="8439150" cy="914400"/>
          </a:xfrm>
        </p:spPr>
        <p:txBody>
          <a:bodyPr/>
          <a:lstStyle/>
          <a:p>
            <a:r>
              <a:rPr lang="en-US"/>
              <a:t>Click to edit Master title style</a:t>
            </a:r>
          </a:p>
        </p:txBody>
      </p:sp>
      <p:sp>
        <p:nvSpPr>
          <p:cNvPr id="3" name="Content Placeholder 2"/>
          <p:cNvSpPr>
            <a:spLocks noGrp="1"/>
          </p:cNvSpPr>
          <p:nvPr>
            <p:ph sz="half" idx="1"/>
          </p:nvPr>
        </p:nvSpPr>
        <p:spPr>
          <a:xfrm>
            <a:off x="353158" y="1295400"/>
            <a:ext cx="4148503" cy="477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2340" y="1295400"/>
            <a:ext cx="4149969" cy="231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2340" y="3759200"/>
            <a:ext cx="4149969" cy="231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4"/>
          </p:nvPr>
        </p:nvSpPr>
        <p:spPr>
          <a:xfrm>
            <a:off x="85726" y="66040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9" name="Footer Placeholder 4"/>
          <p:cNvSpPr>
            <a:spLocks noGrp="1"/>
          </p:cNvSpPr>
          <p:nvPr>
            <p:ph type="ftr" sz="quarter" idx="10"/>
          </p:nvPr>
        </p:nvSpPr>
        <p:spPr>
          <a:xfrm>
            <a:off x="287866" y="6612467"/>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7795306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5"/>
          <p:cNvSpPr>
            <a:spLocks noGrp="1"/>
          </p:cNvSpPr>
          <p:nvPr>
            <p:ph type="sldNum" sz="quarter" idx="4"/>
          </p:nvPr>
        </p:nvSpPr>
        <p:spPr>
          <a:xfrm>
            <a:off x="85726" y="66040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6" name="Footer Placeholder 4"/>
          <p:cNvSpPr>
            <a:spLocks noGrp="1"/>
          </p:cNvSpPr>
          <p:nvPr>
            <p:ph type="ftr" sz="quarter" idx="3"/>
          </p:nvPr>
        </p:nvSpPr>
        <p:spPr>
          <a:xfrm>
            <a:off x="287866" y="6612467"/>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3061529929"/>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CH"/>
          </a:p>
        </p:txBody>
      </p:sp>
      <p:sp>
        <p:nvSpPr>
          <p:cNvPr id="5" name="Content Placeholder 2"/>
          <p:cNvSpPr>
            <a:spLocks noGrp="1"/>
          </p:cNvSpPr>
          <p:nvPr>
            <p:ph sz="half" idx="1"/>
          </p:nvPr>
        </p:nvSpPr>
        <p:spPr>
          <a:xfrm>
            <a:off x="527051" y="1346200"/>
            <a:ext cx="2667371" cy="49450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6" name="Content Placeholder 3"/>
          <p:cNvSpPr>
            <a:spLocks noGrp="1"/>
          </p:cNvSpPr>
          <p:nvPr>
            <p:ph sz="half" idx="2"/>
          </p:nvPr>
        </p:nvSpPr>
        <p:spPr>
          <a:xfrm>
            <a:off x="6170308" y="1346200"/>
            <a:ext cx="2676809" cy="49450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7" name="Content Placeholder 2"/>
          <p:cNvSpPr>
            <a:spLocks noGrp="1"/>
          </p:cNvSpPr>
          <p:nvPr>
            <p:ph sz="half" idx="12"/>
          </p:nvPr>
        </p:nvSpPr>
        <p:spPr>
          <a:xfrm>
            <a:off x="3339524" y="1357911"/>
            <a:ext cx="2667371" cy="493335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8" name="Slide Number Placeholder 5"/>
          <p:cNvSpPr>
            <a:spLocks noGrp="1"/>
          </p:cNvSpPr>
          <p:nvPr>
            <p:ph type="sldNum" sz="quarter" idx="4"/>
          </p:nvPr>
        </p:nvSpPr>
        <p:spPr>
          <a:xfrm>
            <a:off x="85726" y="66040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9" name="Footer Placeholder 4"/>
          <p:cNvSpPr>
            <a:spLocks noGrp="1"/>
          </p:cNvSpPr>
          <p:nvPr>
            <p:ph type="ftr" sz="quarter" idx="3"/>
          </p:nvPr>
        </p:nvSpPr>
        <p:spPr>
          <a:xfrm>
            <a:off x="287866" y="6612467"/>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32159301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a:t>Click to edit Master title style</a:t>
            </a:r>
            <a:endParaRPr lang="en-US" noProof="0" dirty="0"/>
          </a:p>
        </p:txBody>
      </p:sp>
      <p:sp>
        <p:nvSpPr>
          <p:cNvPr id="10" name="Textplatzhalter 9" descr="Subtitle" title="Subtitle"/>
          <p:cNvSpPr>
            <a:spLocks noGrp="1"/>
          </p:cNvSpPr>
          <p:nvPr>
            <p:ph type="body" sz="quarter" idx="10"/>
          </p:nvPr>
        </p:nvSpPr>
        <p:spPr>
          <a:xfrm>
            <a:off x="540000" y="738554"/>
            <a:ext cx="8311392" cy="367571"/>
          </a:xfrm>
        </p:spPr>
        <p:txBody>
          <a:bodyPr anchor="b">
            <a:noAutofit/>
          </a:bodyPr>
          <a:lstStyle>
            <a:lvl1pPr marL="0" indent="0">
              <a:lnSpc>
                <a:spcPct val="95000"/>
              </a:lnSpc>
              <a:buNone/>
              <a:defRPr sz="2000" b="0" i="1">
                <a:solidFill>
                  <a:schemeClr val="tx1"/>
                </a:solidFill>
              </a:defRPr>
            </a:lvl1pPr>
          </a:lstStyle>
          <a:p>
            <a:pPr lvl="0"/>
            <a:r>
              <a:rPr lang="en-US" noProof="0"/>
              <a:t>Click to edit Master text styles</a:t>
            </a:r>
          </a:p>
        </p:txBody>
      </p:sp>
      <p:sp>
        <p:nvSpPr>
          <p:cNvPr id="9" name="Content Placeholder 2"/>
          <p:cNvSpPr>
            <a:spLocks noGrp="1"/>
          </p:cNvSpPr>
          <p:nvPr>
            <p:ph idx="1"/>
          </p:nvPr>
        </p:nvSpPr>
        <p:spPr>
          <a:xfrm>
            <a:off x="523875" y="1346200"/>
            <a:ext cx="8334405" cy="4940320"/>
          </a:xfrm>
        </p:spPr>
        <p:txBody>
          <a:bodyPr>
            <a:noAutofit/>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7" name="Slide Number Placeholder 5"/>
          <p:cNvSpPr>
            <a:spLocks noGrp="1"/>
          </p:cNvSpPr>
          <p:nvPr>
            <p:ph type="sldNum" sz="quarter" idx="4"/>
          </p:nvPr>
        </p:nvSpPr>
        <p:spPr>
          <a:xfrm>
            <a:off x="85726" y="66040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8" name="Footer Placeholder 4"/>
          <p:cNvSpPr>
            <a:spLocks noGrp="1"/>
          </p:cNvSpPr>
          <p:nvPr>
            <p:ph type="ftr" sz="quarter" idx="3"/>
          </p:nvPr>
        </p:nvSpPr>
        <p:spPr>
          <a:xfrm>
            <a:off x="287866" y="6612467"/>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41835648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27050" y="1346200"/>
            <a:ext cx="4160838" cy="4945063"/>
          </a:xfrm>
        </p:spPr>
        <p:txBody>
          <a:bodyPr/>
          <a:lstStyle>
            <a:lvl1pPr marL="233363" marR="0" indent="-233363" algn="l" defTabSz="914400" rtl="0" eaLnBrk="1" fontAlgn="base" latinLnBrk="0" hangingPunct="1">
              <a:lnSpc>
                <a:spcPct val="95000"/>
              </a:lnSpc>
              <a:spcBef>
                <a:spcPct val="75000"/>
              </a:spcBef>
              <a:spcAft>
                <a:spcPct val="0"/>
              </a:spcAft>
              <a:buClr>
                <a:srgbClr val="FCAF17"/>
              </a:buClr>
              <a:buSzPct val="110000"/>
              <a:buFont typeface="Wingdings" pitchFamily="2" charset="2"/>
              <a:buChar char="§"/>
              <a:tabLst/>
              <a:defRPr sz="2800"/>
            </a:lvl1pPr>
            <a:lvl2pPr marL="398463" marR="0" indent="-163513" algn="l" defTabSz="914400" rtl="0" eaLnBrk="1" fontAlgn="base" latinLnBrk="0" hangingPunct="1">
              <a:lnSpc>
                <a:spcPct val="95000"/>
              </a:lnSpc>
              <a:spcBef>
                <a:spcPct val="40000"/>
              </a:spcBef>
              <a:spcAft>
                <a:spcPct val="0"/>
              </a:spcAft>
              <a:buClr>
                <a:srgbClr val="917B69"/>
              </a:buClr>
              <a:buSzTx/>
              <a:buFont typeface="Arial" charset="0"/>
              <a:buChar char="•"/>
              <a:tabLst/>
              <a:defRPr sz="2400"/>
            </a:lvl2pPr>
            <a:lvl3pPr marL="577850" marR="0" indent="-177800" algn="l" defTabSz="914400" rtl="0" eaLnBrk="1" fontAlgn="base" latinLnBrk="0" hangingPunct="1">
              <a:lnSpc>
                <a:spcPct val="95000"/>
              </a:lnSpc>
              <a:spcBef>
                <a:spcPct val="30000"/>
              </a:spcBef>
              <a:spcAft>
                <a:spcPct val="0"/>
              </a:spcAft>
              <a:buClrTx/>
              <a:buSzTx/>
              <a:buFont typeface="Arial" charset="0"/>
              <a:buChar char="-"/>
              <a:tabLst/>
              <a:defRPr sz="2000"/>
            </a:lvl3pPr>
            <a:lvl4pPr marL="752475" marR="0" indent="-173038" algn="l" defTabSz="914400" rtl="0" eaLnBrk="1" fontAlgn="base" latinLnBrk="0" hangingPunct="1">
              <a:lnSpc>
                <a:spcPct val="95000"/>
              </a:lnSpc>
              <a:spcBef>
                <a:spcPct val="20000"/>
              </a:spcBef>
              <a:spcAft>
                <a:spcPct val="0"/>
              </a:spcAft>
              <a:buClrTx/>
              <a:buSzTx/>
              <a:buFont typeface="Arial" charset="0"/>
              <a:buChar char="•"/>
              <a:tabLst/>
              <a:defRPr sz="1800"/>
            </a:lvl4pPr>
            <a:lvl5pPr marL="917575" marR="0" indent="-163513" algn="l" defTabSz="914400" rtl="0" eaLnBrk="1" fontAlgn="base" latinLnBrk="0" hangingPunct="1">
              <a:lnSpc>
                <a:spcPct val="100000"/>
              </a:lnSpc>
              <a:spcBef>
                <a:spcPct val="20000"/>
              </a:spcBef>
              <a:spcAft>
                <a:spcPct val="0"/>
              </a:spcAft>
              <a:buClrTx/>
              <a:buSzTx/>
              <a:buFontTx/>
              <a:buChar char="»"/>
              <a:tabLst/>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Content Placeholder 3"/>
          <p:cNvSpPr>
            <a:spLocks noGrp="1"/>
          </p:cNvSpPr>
          <p:nvPr>
            <p:ph sz="half" idx="2"/>
          </p:nvPr>
        </p:nvSpPr>
        <p:spPr>
          <a:xfrm>
            <a:off x="4840289" y="1346200"/>
            <a:ext cx="3998912" cy="4945063"/>
          </a:xfrm>
        </p:spPr>
        <p:txBody>
          <a:bodyPr/>
          <a:lstStyle>
            <a:lvl1pPr marL="233363" marR="0" indent="-233363" algn="l" defTabSz="914400" rtl="0" eaLnBrk="1" fontAlgn="base" latinLnBrk="0" hangingPunct="1">
              <a:lnSpc>
                <a:spcPct val="95000"/>
              </a:lnSpc>
              <a:spcBef>
                <a:spcPct val="75000"/>
              </a:spcBef>
              <a:spcAft>
                <a:spcPct val="0"/>
              </a:spcAft>
              <a:buClr>
                <a:srgbClr val="FCAF17"/>
              </a:buClr>
              <a:buSzPct val="110000"/>
              <a:buFont typeface="Wingdings" pitchFamily="2" charset="2"/>
              <a:buChar char="§"/>
              <a:tabLst/>
              <a:defRPr sz="2800"/>
            </a:lvl1pPr>
            <a:lvl2pPr marL="398463" marR="0" indent="-163513" algn="l" defTabSz="914400" rtl="0" eaLnBrk="1" fontAlgn="base" latinLnBrk="0" hangingPunct="1">
              <a:lnSpc>
                <a:spcPct val="95000"/>
              </a:lnSpc>
              <a:spcBef>
                <a:spcPct val="40000"/>
              </a:spcBef>
              <a:spcAft>
                <a:spcPct val="0"/>
              </a:spcAft>
              <a:buClr>
                <a:srgbClr val="917B69"/>
              </a:buClr>
              <a:buSzTx/>
              <a:buFont typeface="Arial" charset="0"/>
              <a:buChar char="•"/>
              <a:tabLst/>
              <a:defRPr sz="2400"/>
            </a:lvl2pPr>
            <a:lvl3pPr marL="577850" marR="0" indent="-177800" algn="l" defTabSz="914400" rtl="0" eaLnBrk="1" fontAlgn="base" latinLnBrk="0" hangingPunct="1">
              <a:lnSpc>
                <a:spcPct val="95000"/>
              </a:lnSpc>
              <a:spcBef>
                <a:spcPct val="30000"/>
              </a:spcBef>
              <a:spcAft>
                <a:spcPct val="0"/>
              </a:spcAft>
              <a:buClrTx/>
              <a:buSzTx/>
              <a:buFont typeface="Arial" charset="0"/>
              <a:buChar char="-"/>
              <a:tabLst/>
              <a:defRPr sz="2000"/>
            </a:lvl3pPr>
            <a:lvl4pPr marL="752475" marR="0" indent="-173038" algn="l" defTabSz="914400" rtl="0" eaLnBrk="1" fontAlgn="base" latinLnBrk="0" hangingPunct="1">
              <a:lnSpc>
                <a:spcPct val="95000"/>
              </a:lnSpc>
              <a:spcBef>
                <a:spcPct val="20000"/>
              </a:spcBef>
              <a:spcAft>
                <a:spcPct val="0"/>
              </a:spcAft>
              <a:buClrTx/>
              <a:buSzTx/>
              <a:buFont typeface="Arial" charset="0"/>
              <a:buChar char="•"/>
              <a:tabLst/>
              <a:defRPr sz="1800"/>
            </a:lvl4pPr>
            <a:lvl5pPr marL="917575" marR="0" indent="-163513" algn="l" defTabSz="914400" rtl="0" eaLnBrk="1" fontAlgn="base" latinLnBrk="0" hangingPunct="1">
              <a:lnSpc>
                <a:spcPct val="100000"/>
              </a:lnSpc>
              <a:spcBef>
                <a:spcPct val="20000"/>
              </a:spcBef>
              <a:spcAft>
                <a:spcPct val="0"/>
              </a:spcAft>
              <a:buClrTx/>
              <a:buSzTx/>
              <a:buFontTx/>
              <a:buChar char="»"/>
              <a:tabLst/>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Textplatzhalter 9" descr="Subtitle" title="Subtitle"/>
          <p:cNvSpPr>
            <a:spLocks noGrp="1"/>
          </p:cNvSpPr>
          <p:nvPr>
            <p:ph type="body" sz="quarter" idx="10"/>
          </p:nvPr>
        </p:nvSpPr>
        <p:spPr>
          <a:xfrm>
            <a:off x="540000" y="738554"/>
            <a:ext cx="8311392" cy="367571"/>
          </a:xfrm>
        </p:spPr>
        <p:txBody>
          <a:bodyPr anchor="b">
            <a:noAutofit/>
          </a:bodyPr>
          <a:lstStyle>
            <a:lvl1pPr marL="0" indent="0">
              <a:lnSpc>
                <a:spcPct val="95000"/>
              </a:lnSpc>
              <a:buNone/>
              <a:defRPr sz="2000" b="0" i="1">
                <a:solidFill>
                  <a:schemeClr val="tx1"/>
                </a:solidFill>
              </a:defRPr>
            </a:lvl1pPr>
          </a:lstStyle>
          <a:p>
            <a:pPr lvl="0"/>
            <a:r>
              <a:rPr lang="en-US" noProof="0"/>
              <a:t>Click to edit Master text styles</a:t>
            </a:r>
          </a:p>
        </p:txBody>
      </p:sp>
      <p:sp>
        <p:nvSpPr>
          <p:cNvPr id="13" name="Title 1"/>
          <p:cNvSpPr>
            <a:spLocks noGrp="1"/>
          </p:cNvSpPr>
          <p:nvPr>
            <p:ph type="title"/>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a:t>Click to edit Master title style</a:t>
            </a:r>
            <a:endParaRPr lang="en-US" noProof="0" dirty="0"/>
          </a:p>
        </p:txBody>
      </p:sp>
      <p:sp>
        <p:nvSpPr>
          <p:cNvPr id="8" name="Slide Number Placeholder 5"/>
          <p:cNvSpPr>
            <a:spLocks noGrp="1"/>
          </p:cNvSpPr>
          <p:nvPr>
            <p:ph type="sldNum" sz="quarter" idx="4"/>
          </p:nvPr>
        </p:nvSpPr>
        <p:spPr>
          <a:xfrm>
            <a:off x="85726" y="66040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9" name="Footer Placeholder 4"/>
          <p:cNvSpPr>
            <a:spLocks noGrp="1"/>
          </p:cNvSpPr>
          <p:nvPr>
            <p:ph type="ftr" sz="quarter" idx="3"/>
          </p:nvPr>
        </p:nvSpPr>
        <p:spPr>
          <a:xfrm>
            <a:off x="287866" y="6612467"/>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15578633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0" name="Textplatzhalter 9" descr="Subtitle" title="Subtitle"/>
          <p:cNvSpPr>
            <a:spLocks noGrp="1"/>
          </p:cNvSpPr>
          <p:nvPr>
            <p:ph type="body" sz="quarter" idx="10"/>
          </p:nvPr>
        </p:nvSpPr>
        <p:spPr>
          <a:xfrm>
            <a:off x="540000" y="738554"/>
            <a:ext cx="8311392" cy="367571"/>
          </a:xfrm>
        </p:spPr>
        <p:txBody>
          <a:bodyPr anchor="b">
            <a:noAutofit/>
          </a:bodyPr>
          <a:lstStyle>
            <a:lvl1pPr marL="0" indent="0">
              <a:lnSpc>
                <a:spcPct val="95000"/>
              </a:lnSpc>
              <a:buNone/>
              <a:defRPr sz="2000" b="0" i="1">
                <a:solidFill>
                  <a:schemeClr val="tx1"/>
                </a:solidFill>
              </a:defRPr>
            </a:lvl1pPr>
          </a:lstStyle>
          <a:p>
            <a:pPr lvl="0"/>
            <a:r>
              <a:rPr lang="en-US" noProof="0"/>
              <a:t>Click to edit Master text styles</a:t>
            </a:r>
          </a:p>
        </p:txBody>
      </p:sp>
      <p:sp>
        <p:nvSpPr>
          <p:cNvPr id="11" name="Title 1"/>
          <p:cNvSpPr>
            <a:spLocks noGrp="1"/>
          </p:cNvSpPr>
          <p:nvPr>
            <p:ph type="title"/>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a:t>Click to edit Master title style</a:t>
            </a:r>
            <a:endParaRPr lang="en-US" noProof="0" dirty="0"/>
          </a:p>
        </p:txBody>
      </p:sp>
      <p:sp>
        <p:nvSpPr>
          <p:cNvPr id="6" name="Slide Number Placeholder 5"/>
          <p:cNvSpPr>
            <a:spLocks noGrp="1"/>
          </p:cNvSpPr>
          <p:nvPr>
            <p:ph type="sldNum" sz="quarter" idx="4"/>
          </p:nvPr>
        </p:nvSpPr>
        <p:spPr>
          <a:xfrm>
            <a:off x="85726" y="66040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7" name="Footer Placeholder 4"/>
          <p:cNvSpPr>
            <a:spLocks noGrp="1"/>
          </p:cNvSpPr>
          <p:nvPr>
            <p:ph type="ftr" sz="quarter" idx="3"/>
          </p:nvPr>
        </p:nvSpPr>
        <p:spPr>
          <a:xfrm>
            <a:off x="287866" y="6612467"/>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3084151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5726" y="66040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9" name="Footer Placeholder 4"/>
          <p:cNvSpPr>
            <a:spLocks noGrp="1"/>
          </p:cNvSpPr>
          <p:nvPr>
            <p:ph type="ftr" sz="quarter" idx="3"/>
          </p:nvPr>
        </p:nvSpPr>
        <p:spPr>
          <a:xfrm>
            <a:off x="287866" y="6612467"/>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3924135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el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dirty="0"/>
              <a:t>Title</a:t>
            </a:r>
          </a:p>
        </p:txBody>
      </p:sp>
      <p:sp>
        <p:nvSpPr>
          <p:cNvPr id="10" name="Textplatzhalter 9" descr="Subtitle"/>
          <p:cNvSpPr>
            <a:spLocks noGrp="1"/>
          </p:cNvSpPr>
          <p:nvPr>
            <p:ph type="body" sz="quarter" idx="10" hasCustomPrompt="1"/>
          </p:nvPr>
        </p:nvSpPr>
        <p:spPr>
          <a:xfrm>
            <a:off x="540000" y="738554"/>
            <a:ext cx="8311392" cy="367571"/>
          </a:xfrm>
        </p:spPr>
        <p:txBody>
          <a:bodyPr anchor="b" anchorCtr="0">
            <a:noAutofit/>
          </a:bodyPr>
          <a:lstStyle>
            <a:lvl1pPr marL="0" indent="0">
              <a:lnSpc>
                <a:spcPct val="95000"/>
              </a:lnSpc>
              <a:buNone/>
              <a:defRPr sz="2000" b="0" i="1">
                <a:solidFill>
                  <a:schemeClr val="tx1"/>
                </a:solidFill>
              </a:defRPr>
            </a:lvl1pPr>
          </a:lstStyle>
          <a:p>
            <a:pPr lvl="0"/>
            <a:r>
              <a:rPr lang="en-US" noProof="0" dirty="0"/>
              <a:t>Subtitle</a:t>
            </a:r>
          </a:p>
        </p:txBody>
      </p:sp>
      <p:sp>
        <p:nvSpPr>
          <p:cNvPr id="9" name="Content Placeholder 2"/>
          <p:cNvSpPr>
            <a:spLocks noGrp="1"/>
          </p:cNvSpPr>
          <p:nvPr>
            <p:ph idx="1" hasCustomPrompt="1"/>
          </p:nvPr>
        </p:nvSpPr>
        <p:spPr>
          <a:xfrm>
            <a:off x="523875" y="1346200"/>
            <a:ext cx="8334405" cy="4940320"/>
          </a:xfrm>
        </p:spPr>
        <p:txBody>
          <a:bodyPr>
            <a:noAutofit/>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a:p>
            <a:pPr lvl="4"/>
            <a:r>
              <a:rPr lang="en-US" dirty="0"/>
              <a:t>Fifth level</a:t>
            </a:r>
            <a:endParaRPr lang="de-CH" dirty="0"/>
          </a:p>
        </p:txBody>
      </p:sp>
      <p:sp>
        <p:nvSpPr>
          <p:cNvPr id="7" name="Slide Number Placeholder 5"/>
          <p:cNvSpPr>
            <a:spLocks noGrp="1"/>
          </p:cNvSpPr>
          <p:nvPr>
            <p:ph type="sldNum" sz="quarter" idx="4"/>
          </p:nvPr>
        </p:nvSpPr>
        <p:spPr>
          <a:xfrm>
            <a:off x="85726" y="66040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8" name="Footer Placeholder 4"/>
          <p:cNvSpPr>
            <a:spLocks noGrp="1"/>
          </p:cNvSpPr>
          <p:nvPr>
            <p:ph type="ftr" sz="quarter" idx="3"/>
          </p:nvPr>
        </p:nvSpPr>
        <p:spPr>
          <a:xfrm>
            <a:off x="287866" y="6612467"/>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29639504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23875" y="1346200"/>
            <a:ext cx="8334405" cy="4940320"/>
          </a:xfrm>
        </p:spPr>
        <p:txBody>
          <a:bodyPr>
            <a:noAutofit/>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a:p>
            <a:pPr lvl="4"/>
            <a:r>
              <a:rPr lang="en-US" dirty="0"/>
              <a:t>Fifth level</a:t>
            </a:r>
            <a:endParaRPr lang="de-CH" dirty="0"/>
          </a:p>
        </p:txBody>
      </p:sp>
      <p:sp>
        <p:nvSpPr>
          <p:cNvPr id="9" name="Title 1"/>
          <p:cNvSpPr>
            <a:spLocks noGrp="1"/>
          </p:cNvSpPr>
          <p:nvPr>
            <p:ph type="title" hasCustomPrompt="1"/>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dirty="0"/>
              <a:t>Title</a:t>
            </a:r>
          </a:p>
        </p:txBody>
      </p:sp>
      <p:sp>
        <p:nvSpPr>
          <p:cNvPr id="11" name="Textplatzhalter 9" descr="Subtitle"/>
          <p:cNvSpPr>
            <a:spLocks noGrp="1"/>
          </p:cNvSpPr>
          <p:nvPr>
            <p:ph type="body" sz="quarter" idx="10" hasCustomPrompt="1"/>
          </p:nvPr>
        </p:nvSpPr>
        <p:spPr>
          <a:xfrm>
            <a:off x="540000" y="738554"/>
            <a:ext cx="8311392" cy="367571"/>
          </a:xfrm>
        </p:spPr>
        <p:txBody>
          <a:bodyPr anchor="b" anchorCtr="0">
            <a:noAutofit/>
          </a:bodyPr>
          <a:lstStyle>
            <a:lvl1pPr marL="0" indent="0">
              <a:lnSpc>
                <a:spcPct val="95000"/>
              </a:lnSpc>
              <a:buNone/>
              <a:defRPr sz="2000" b="0" i="1">
                <a:solidFill>
                  <a:schemeClr val="tx1"/>
                </a:solidFill>
              </a:defRPr>
            </a:lvl1pPr>
          </a:lstStyle>
          <a:p>
            <a:pPr lvl="0"/>
            <a:r>
              <a:rPr lang="en-US" noProof="0" dirty="0"/>
              <a:t>Subtitle</a:t>
            </a:r>
          </a:p>
        </p:txBody>
      </p:sp>
      <p:sp>
        <p:nvSpPr>
          <p:cNvPr id="7" name="Slide Number Placeholder 5"/>
          <p:cNvSpPr>
            <a:spLocks noGrp="1"/>
          </p:cNvSpPr>
          <p:nvPr>
            <p:ph type="sldNum" sz="quarter" idx="4"/>
          </p:nvPr>
        </p:nvSpPr>
        <p:spPr>
          <a:xfrm>
            <a:off x="85726" y="66040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8" name="Footer Placeholder 4"/>
          <p:cNvSpPr>
            <a:spLocks noGrp="1"/>
          </p:cNvSpPr>
          <p:nvPr>
            <p:ph type="ftr" sz="quarter" idx="3"/>
          </p:nvPr>
        </p:nvSpPr>
        <p:spPr>
          <a:xfrm>
            <a:off x="287866" y="6612467"/>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19399832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23875" y="1346200"/>
            <a:ext cx="4162425" cy="4940320"/>
          </a:xfrm>
        </p:spPr>
        <p:txBody>
          <a:bodyPr>
            <a:noAutofit/>
          </a:bodyPr>
          <a:lstStyle>
            <a:lvl1pPr>
              <a:defRPr sz="2400" baseline="0"/>
            </a:lvl1pPr>
            <a:lvl2pPr>
              <a:defRPr sz="2000" baseline="0"/>
            </a:lvl2pPr>
            <a:lvl3pPr>
              <a:defRPr sz="1800" baseline="0"/>
            </a:lvl3pPr>
            <a:lvl4pPr>
              <a:defRPr sz="1600" baseline="0"/>
            </a:lvl4pPr>
            <a:lvl5pPr>
              <a:defRPr sz="1400" baseline="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4" name="Content Placeholder 3"/>
          <p:cNvSpPr>
            <a:spLocks noGrp="1"/>
          </p:cNvSpPr>
          <p:nvPr>
            <p:ph sz="half" idx="2"/>
          </p:nvPr>
        </p:nvSpPr>
        <p:spPr>
          <a:xfrm>
            <a:off x="4838701" y="1346200"/>
            <a:ext cx="4019580" cy="4940320"/>
          </a:xfrm>
        </p:spPr>
        <p:txBody>
          <a:bodyPr>
            <a:noAutofit/>
          </a:bodyPr>
          <a:lstStyle>
            <a:lvl1pPr>
              <a:defRPr sz="2400" baseline="0"/>
            </a:lvl1pPr>
            <a:lvl2pPr>
              <a:defRPr sz="2000" baseline="0"/>
            </a:lvl2pPr>
            <a:lvl3pPr>
              <a:defRPr sz="1800" baseline="0"/>
            </a:lvl3pPr>
            <a:lvl4pPr>
              <a:defRPr sz="1600" baseline="0"/>
            </a:lvl4pPr>
            <a:lvl5pPr>
              <a:defRPr sz="1400" baseline="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7" name="Title 1"/>
          <p:cNvSpPr>
            <a:spLocks noGrp="1"/>
          </p:cNvSpPr>
          <p:nvPr>
            <p:ph type="title" hasCustomPrompt="1"/>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dirty="0"/>
              <a:t>Title</a:t>
            </a:r>
          </a:p>
        </p:txBody>
      </p:sp>
      <p:sp>
        <p:nvSpPr>
          <p:cNvPr id="10" name="Textplatzhalter 9" descr="Subtitle"/>
          <p:cNvSpPr>
            <a:spLocks noGrp="1"/>
          </p:cNvSpPr>
          <p:nvPr>
            <p:ph type="body" sz="quarter" idx="10" hasCustomPrompt="1"/>
          </p:nvPr>
        </p:nvSpPr>
        <p:spPr>
          <a:xfrm>
            <a:off x="540000" y="738554"/>
            <a:ext cx="8311392" cy="367571"/>
          </a:xfrm>
        </p:spPr>
        <p:txBody>
          <a:bodyPr anchor="b" anchorCtr="0">
            <a:noAutofit/>
          </a:bodyPr>
          <a:lstStyle>
            <a:lvl1pPr marL="0" indent="0">
              <a:lnSpc>
                <a:spcPct val="95000"/>
              </a:lnSpc>
              <a:buNone/>
              <a:defRPr sz="2000" b="0" i="1">
                <a:solidFill>
                  <a:schemeClr val="tx1"/>
                </a:solidFill>
              </a:defRPr>
            </a:lvl1pPr>
          </a:lstStyle>
          <a:p>
            <a:pPr lvl="0"/>
            <a:r>
              <a:rPr lang="en-US" noProof="0" dirty="0"/>
              <a:t>Subtitle</a:t>
            </a:r>
          </a:p>
        </p:txBody>
      </p:sp>
      <p:sp>
        <p:nvSpPr>
          <p:cNvPr id="8" name="Slide Number Placeholder 5"/>
          <p:cNvSpPr>
            <a:spLocks noGrp="1"/>
          </p:cNvSpPr>
          <p:nvPr>
            <p:ph type="sldNum" sz="quarter" idx="4"/>
          </p:nvPr>
        </p:nvSpPr>
        <p:spPr>
          <a:xfrm>
            <a:off x="85726" y="66040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9" name="Footer Placeholder 4"/>
          <p:cNvSpPr>
            <a:spLocks noGrp="1"/>
          </p:cNvSpPr>
          <p:nvPr>
            <p:ph type="ftr" sz="quarter" idx="3"/>
          </p:nvPr>
        </p:nvSpPr>
        <p:spPr>
          <a:xfrm>
            <a:off x="287866" y="6612467"/>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12222626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dirty="0"/>
              <a:t>Title</a:t>
            </a:r>
          </a:p>
        </p:txBody>
      </p:sp>
      <p:sp>
        <p:nvSpPr>
          <p:cNvPr id="8" name="Textplatzhalter 9" descr="Subtitle"/>
          <p:cNvSpPr>
            <a:spLocks noGrp="1"/>
          </p:cNvSpPr>
          <p:nvPr>
            <p:ph type="body" sz="quarter" idx="10" hasCustomPrompt="1"/>
          </p:nvPr>
        </p:nvSpPr>
        <p:spPr>
          <a:xfrm>
            <a:off x="540000" y="738554"/>
            <a:ext cx="8311392" cy="367571"/>
          </a:xfrm>
        </p:spPr>
        <p:txBody>
          <a:bodyPr anchor="b" anchorCtr="0">
            <a:noAutofit/>
          </a:bodyPr>
          <a:lstStyle>
            <a:lvl1pPr marL="0" indent="0">
              <a:lnSpc>
                <a:spcPct val="95000"/>
              </a:lnSpc>
              <a:buNone/>
              <a:defRPr sz="2000" b="0" i="1">
                <a:solidFill>
                  <a:schemeClr val="tx1"/>
                </a:solidFill>
              </a:defRPr>
            </a:lvl1pPr>
          </a:lstStyle>
          <a:p>
            <a:pPr lvl="0"/>
            <a:r>
              <a:rPr lang="en-US" noProof="0" dirty="0"/>
              <a:t>Subtitle</a:t>
            </a:r>
          </a:p>
        </p:txBody>
      </p:sp>
      <p:sp>
        <p:nvSpPr>
          <p:cNvPr id="6" name="Slide Number Placeholder 5"/>
          <p:cNvSpPr>
            <a:spLocks noGrp="1"/>
          </p:cNvSpPr>
          <p:nvPr>
            <p:ph type="sldNum" sz="quarter" idx="4"/>
          </p:nvPr>
        </p:nvSpPr>
        <p:spPr>
          <a:xfrm>
            <a:off x="85726" y="66040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7" name="Footer Placeholder 4"/>
          <p:cNvSpPr>
            <a:spLocks noGrp="1"/>
          </p:cNvSpPr>
          <p:nvPr>
            <p:ph type="ftr" sz="quarter" idx="3"/>
          </p:nvPr>
        </p:nvSpPr>
        <p:spPr>
          <a:xfrm>
            <a:off x="287866" y="6612467"/>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24356173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el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dirty="0"/>
              <a:t>Title</a:t>
            </a:r>
          </a:p>
        </p:txBody>
      </p:sp>
      <p:sp>
        <p:nvSpPr>
          <p:cNvPr id="10" name="Textplatzhalter 9" descr="Subtitle"/>
          <p:cNvSpPr>
            <a:spLocks noGrp="1"/>
          </p:cNvSpPr>
          <p:nvPr>
            <p:ph type="body" sz="quarter" idx="10" hasCustomPrompt="1"/>
          </p:nvPr>
        </p:nvSpPr>
        <p:spPr>
          <a:xfrm>
            <a:off x="540000" y="738554"/>
            <a:ext cx="8311392" cy="367571"/>
          </a:xfrm>
        </p:spPr>
        <p:txBody>
          <a:bodyPr anchor="b" anchorCtr="0">
            <a:noAutofit/>
          </a:bodyPr>
          <a:lstStyle>
            <a:lvl1pPr marL="0" indent="0">
              <a:lnSpc>
                <a:spcPct val="95000"/>
              </a:lnSpc>
              <a:buNone/>
              <a:defRPr sz="2000" b="0" i="1">
                <a:solidFill>
                  <a:schemeClr val="tx1"/>
                </a:solidFill>
              </a:defRPr>
            </a:lvl1pPr>
          </a:lstStyle>
          <a:p>
            <a:pPr lvl="0"/>
            <a:r>
              <a:rPr lang="en-US" noProof="0" dirty="0"/>
              <a:t>Subtitle</a:t>
            </a:r>
          </a:p>
        </p:txBody>
      </p:sp>
      <p:sp>
        <p:nvSpPr>
          <p:cNvPr id="9" name="Content Placeholder 2"/>
          <p:cNvSpPr>
            <a:spLocks noGrp="1"/>
          </p:cNvSpPr>
          <p:nvPr>
            <p:ph idx="1" hasCustomPrompt="1"/>
          </p:nvPr>
        </p:nvSpPr>
        <p:spPr>
          <a:xfrm>
            <a:off x="523875" y="1346200"/>
            <a:ext cx="8334405" cy="4940320"/>
          </a:xfrm>
        </p:spPr>
        <p:txBody>
          <a:bodyPr>
            <a:noAutofit/>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a:p>
            <a:pPr lvl="4"/>
            <a:r>
              <a:rPr lang="en-US" dirty="0"/>
              <a:t>Fifth level</a:t>
            </a:r>
            <a:endParaRPr lang="de-CH" dirty="0"/>
          </a:p>
        </p:txBody>
      </p:sp>
      <p:sp>
        <p:nvSpPr>
          <p:cNvPr id="15" name="Slide Number Placeholder 5"/>
          <p:cNvSpPr>
            <a:spLocks noGrp="1"/>
          </p:cNvSpPr>
          <p:nvPr>
            <p:ph type="sldNum" sz="quarter" idx="4"/>
          </p:nvPr>
        </p:nvSpPr>
        <p:spPr>
          <a:xfrm>
            <a:off x="85726" y="66040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16" name="Footer Placeholder 4"/>
          <p:cNvSpPr>
            <a:spLocks noGrp="1"/>
          </p:cNvSpPr>
          <p:nvPr>
            <p:ph type="ftr" sz="quarter" idx="3"/>
          </p:nvPr>
        </p:nvSpPr>
        <p:spPr>
          <a:xfrm>
            <a:off x="287866" y="6612467"/>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5180875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5"/>
          <p:cNvSpPr>
            <a:spLocks noGrp="1"/>
          </p:cNvSpPr>
          <p:nvPr>
            <p:ph type="sldNum" sz="quarter" idx="4"/>
          </p:nvPr>
        </p:nvSpPr>
        <p:spPr>
          <a:xfrm>
            <a:off x="85726" y="66040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6" name="Footer Placeholder 4"/>
          <p:cNvSpPr>
            <a:spLocks noGrp="1"/>
          </p:cNvSpPr>
          <p:nvPr>
            <p:ph type="ftr" sz="quarter" idx="3"/>
          </p:nvPr>
        </p:nvSpPr>
        <p:spPr>
          <a:xfrm>
            <a:off x="287866" y="6612467"/>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404120294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CH"/>
          </a:p>
        </p:txBody>
      </p:sp>
      <p:sp>
        <p:nvSpPr>
          <p:cNvPr id="5" name="Content Placeholder 2"/>
          <p:cNvSpPr>
            <a:spLocks noGrp="1"/>
          </p:cNvSpPr>
          <p:nvPr>
            <p:ph sz="half" idx="1"/>
          </p:nvPr>
        </p:nvSpPr>
        <p:spPr>
          <a:xfrm>
            <a:off x="527051" y="1346200"/>
            <a:ext cx="2667371" cy="49450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6" name="Content Placeholder 3"/>
          <p:cNvSpPr>
            <a:spLocks noGrp="1"/>
          </p:cNvSpPr>
          <p:nvPr>
            <p:ph sz="half" idx="2"/>
          </p:nvPr>
        </p:nvSpPr>
        <p:spPr>
          <a:xfrm>
            <a:off x="6170308" y="1346200"/>
            <a:ext cx="2676809" cy="49450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7" name="Content Placeholder 2"/>
          <p:cNvSpPr>
            <a:spLocks noGrp="1"/>
          </p:cNvSpPr>
          <p:nvPr>
            <p:ph sz="half" idx="12"/>
          </p:nvPr>
        </p:nvSpPr>
        <p:spPr>
          <a:xfrm>
            <a:off x="3339524" y="1357911"/>
            <a:ext cx="2667371" cy="493335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8" name="Slide Number Placeholder 5"/>
          <p:cNvSpPr>
            <a:spLocks noGrp="1"/>
          </p:cNvSpPr>
          <p:nvPr>
            <p:ph type="sldNum" sz="quarter" idx="4"/>
          </p:nvPr>
        </p:nvSpPr>
        <p:spPr>
          <a:xfrm>
            <a:off x="85726" y="66040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9" name="Footer Placeholder 4"/>
          <p:cNvSpPr>
            <a:spLocks noGrp="1"/>
          </p:cNvSpPr>
          <p:nvPr>
            <p:ph type="ftr" sz="quarter" idx="3"/>
          </p:nvPr>
        </p:nvSpPr>
        <p:spPr>
          <a:xfrm>
            <a:off x="287866" y="6612467"/>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5449233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el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a:t>Click to edit Master title style</a:t>
            </a:r>
            <a:endParaRPr lang="en-US" noProof="0" dirty="0"/>
          </a:p>
        </p:txBody>
      </p:sp>
      <p:sp>
        <p:nvSpPr>
          <p:cNvPr id="10" name="Textplatzhalter 9" descr="Subtitle" title="Subtitle"/>
          <p:cNvSpPr>
            <a:spLocks noGrp="1"/>
          </p:cNvSpPr>
          <p:nvPr>
            <p:ph type="body" sz="quarter" idx="10"/>
          </p:nvPr>
        </p:nvSpPr>
        <p:spPr>
          <a:xfrm>
            <a:off x="540000" y="738554"/>
            <a:ext cx="8311392" cy="367571"/>
          </a:xfrm>
        </p:spPr>
        <p:txBody>
          <a:bodyPr anchor="b">
            <a:noAutofit/>
          </a:bodyPr>
          <a:lstStyle>
            <a:lvl1pPr marL="0" indent="0">
              <a:lnSpc>
                <a:spcPct val="95000"/>
              </a:lnSpc>
              <a:buNone/>
              <a:defRPr sz="2000" b="0" i="1">
                <a:solidFill>
                  <a:schemeClr val="tx1"/>
                </a:solidFill>
              </a:defRPr>
            </a:lvl1pPr>
          </a:lstStyle>
          <a:p>
            <a:pPr lvl="0"/>
            <a:r>
              <a:rPr lang="en-US" noProof="0"/>
              <a:t>Click to edit Master text styles</a:t>
            </a:r>
          </a:p>
        </p:txBody>
      </p:sp>
      <p:sp>
        <p:nvSpPr>
          <p:cNvPr id="9" name="Content Placeholder 2"/>
          <p:cNvSpPr>
            <a:spLocks noGrp="1"/>
          </p:cNvSpPr>
          <p:nvPr>
            <p:ph idx="1"/>
          </p:nvPr>
        </p:nvSpPr>
        <p:spPr>
          <a:xfrm>
            <a:off x="523875" y="1346200"/>
            <a:ext cx="8334405" cy="4940320"/>
          </a:xfrm>
        </p:spPr>
        <p:txBody>
          <a:bodyPr>
            <a:noAutofit/>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7" name="Slide Number Placeholder 5"/>
          <p:cNvSpPr>
            <a:spLocks noGrp="1"/>
          </p:cNvSpPr>
          <p:nvPr>
            <p:ph type="sldNum" sz="quarter" idx="4"/>
          </p:nvPr>
        </p:nvSpPr>
        <p:spPr>
          <a:xfrm>
            <a:off x="85726" y="66040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8" name="Footer Placeholder 4"/>
          <p:cNvSpPr>
            <a:spLocks noGrp="1"/>
          </p:cNvSpPr>
          <p:nvPr>
            <p:ph type="ftr" sz="quarter" idx="3"/>
          </p:nvPr>
        </p:nvSpPr>
        <p:spPr>
          <a:xfrm>
            <a:off x="287866" y="6612467"/>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19714090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27050" y="1346200"/>
            <a:ext cx="4160838" cy="4945063"/>
          </a:xfrm>
        </p:spPr>
        <p:txBody>
          <a:bodyPr/>
          <a:lstStyle>
            <a:lvl1pPr marL="233363" marR="0" indent="-233363" algn="l" defTabSz="914400" rtl="0" eaLnBrk="1" fontAlgn="base" latinLnBrk="0" hangingPunct="1">
              <a:lnSpc>
                <a:spcPct val="95000"/>
              </a:lnSpc>
              <a:spcBef>
                <a:spcPct val="75000"/>
              </a:spcBef>
              <a:spcAft>
                <a:spcPct val="0"/>
              </a:spcAft>
              <a:buClr>
                <a:srgbClr val="FCAF17"/>
              </a:buClr>
              <a:buSzPct val="110000"/>
              <a:buFont typeface="Wingdings" pitchFamily="2" charset="2"/>
              <a:buChar char="§"/>
              <a:tabLst/>
              <a:defRPr sz="2800"/>
            </a:lvl1pPr>
            <a:lvl2pPr marL="398463" marR="0" indent="-163513" algn="l" defTabSz="914400" rtl="0" eaLnBrk="1" fontAlgn="base" latinLnBrk="0" hangingPunct="1">
              <a:lnSpc>
                <a:spcPct val="95000"/>
              </a:lnSpc>
              <a:spcBef>
                <a:spcPct val="40000"/>
              </a:spcBef>
              <a:spcAft>
                <a:spcPct val="0"/>
              </a:spcAft>
              <a:buClr>
                <a:srgbClr val="917B69"/>
              </a:buClr>
              <a:buSzTx/>
              <a:buFont typeface="Arial" charset="0"/>
              <a:buChar char="•"/>
              <a:tabLst/>
              <a:defRPr sz="2400"/>
            </a:lvl2pPr>
            <a:lvl3pPr marL="577850" marR="0" indent="-177800" algn="l" defTabSz="914400" rtl="0" eaLnBrk="1" fontAlgn="base" latinLnBrk="0" hangingPunct="1">
              <a:lnSpc>
                <a:spcPct val="95000"/>
              </a:lnSpc>
              <a:spcBef>
                <a:spcPct val="30000"/>
              </a:spcBef>
              <a:spcAft>
                <a:spcPct val="0"/>
              </a:spcAft>
              <a:buClrTx/>
              <a:buSzTx/>
              <a:buFont typeface="Arial" charset="0"/>
              <a:buChar char="-"/>
              <a:tabLst/>
              <a:defRPr sz="2000"/>
            </a:lvl3pPr>
            <a:lvl4pPr marL="752475" marR="0" indent="-173038" algn="l" defTabSz="914400" rtl="0" eaLnBrk="1" fontAlgn="base" latinLnBrk="0" hangingPunct="1">
              <a:lnSpc>
                <a:spcPct val="95000"/>
              </a:lnSpc>
              <a:spcBef>
                <a:spcPct val="20000"/>
              </a:spcBef>
              <a:spcAft>
                <a:spcPct val="0"/>
              </a:spcAft>
              <a:buClrTx/>
              <a:buSzTx/>
              <a:buFont typeface="Arial" charset="0"/>
              <a:buChar char="•"/>
              <a:tabLst/>
              <a:defRPr sz="1800"/>
            </a:lvl4pPr>
            <a:lvl5pPr marL="917575" marR="0" indent="-163513" algn="l" defTabSz="914400" rtl="0" eaLnBrk="1" fontAlgn="base" latinLnBrk="0" hangingPunct="1">
              <a:lnSpc>
                <a:spcPct val="100000"/>
              </a:lnSpc>
              <a:spcBef>
                <a:spcPct val="20000"/>
              </a:spcBef>
              <a:spcAft>
                <a:spcPct val="0"/>
              </a:spcAft>
              <a:buClrTx/>
              <a:buSzTx/>
              <a:buFontTx/>
              <a:buChar char="»"/>
              <a:tabLst/>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Content Placeholder 3"/>
          <p:cNvSpPr>
            <a:spLocks noGrp="1"/>
          </p:cNvSpPr>
          <p:nvPr>
            <p:ph sz="half" idx="2"/>
          </p:nvPr>
        </p:nvSpPr>
        <p:spPr>
          <a:xfrm>
            <a:off x="4840289" y="1346200"/>
            <a:ext cx="3998912" cy="4945063"/>
          </a:xfrm>
        </p:spPr>
        <p:txBody>
          <a:bodyPr/>
          <a:lstStyle>
            <a:lvl1pPr marL="233363" marR="0" indent="-233363" algn="l" defTabSz="914400" rtl="0" eaLnBrk="1" fontAlgn="base" latinLnBrk="0" hangingPunct="1">
              <a:lnSpc>
                <a:spcPct val="95000"/>
              </a:lnSpc>
              <a:spcBef>
                <a:spcPct val="75000"/>
              </a:spcBef>
              <a:spcAft>
                <a:spcPct val="0"/>
              </a:spcAft>
              <a:buClr>
                <a:srgbClr val="FCAF17"/>
              </a:buClr>
              <a:buSzPct val="110000"/>
              <a:buFont typeface="Wingdings" pitchFamily="2" charset="2"/>
              <a:buChar char="§"/>
              <a:tabLst/>
              <a:defRPr sz="2800"/>
            </a:lvl1pPr>
            <a:lvl2pPr marL="398463" marR="0" indent="-163513" algn="l" defTabSz="914400" rtl="0" eaLnBrk="1" fontAlgn="base" latinLnBrk="0" hangingPunct="1">
              <a:lnSpc>
                <a:spcPct val="95000"/>
              </a:lnSpc>
              <a:spcBef>
                <a:spcPct val="40000"/>
              </a:spcBef>
              <a:spcAft>
                <a:spcPct val="0"/>
              </a:spcAft>
              <a:buClr>
                <a:srgbClr val="917B69"/>
              </a:buClr>
              <a:buSzTx/>
              <a:buFont typeface="Arial" charset="0"/>
              <a:buChar char="•"/>
              <a:tabLst/>
              <a:defRPr sz="2400"/>
            </a:lvl2pPr>
            <a:lvl3pPr marL="577850" marR="0" indent="-177800" algn="l" defTabSz="914400" rtl="0" eaLnBrk="1" fontAlgn="base" latinLnBrk="0" hangingPunct="1">
              <a:lnSpc>
                <a:spcPct val="95000"/>
              </a:lnSpc>
              <a:spcBef>
                <a:spcPct val="30000"/>
              </a:spcBef>
              <a:spcAft>
                <a:spcPct val="0"/>
              </a:spcAft>
              <a:buClrTx/>
              <a:buSzTx/>
              <a:buFont typeface="Arial" charset="0"/>
              <a:buChar char="-"/>
              <a:tabLst/>
              <a:defRPr sz="2000"/>
            </a:lvl3pPr>
            <a:lvl4pPr marL="752475" marR="0" indent="-173038" algn="l" defTabSz="914400" rtl="0" eaLnBrk="1" fontAlgn="base" latinLnBrk="0" hangingPunct="1">
              <a:lnSpc>
                <a:spcPct val="95000"/>
              </a:lnSpc>
              <a:spcBef>
                <a:spcPct val="20000"/>
              </a:spcBef>
              <a:spcAft>
                <a:spcPct val="0"/>
              </a:spcAft>
              <a:buClrTx/>
              <a:buSzTx/>
              <a:buFont typeface="Arial" charset="0"/>
              <a:buChar char="•"/>
              <a:tabLst/>
              <a:defRPr sz="1800"/>
            </a:lvl4pPr>
            <a:lvl5pPr marL="917575" marR="0" indent="-163513" algn="l" defTabSz="914400" rtl="0" eaLnBrk="1" fontAlgn="base" latinLnBrk="0" hangingPunct="1">
              <a:lnSpc>
                <a:spcPct val="100000"/>
              </a:lnSpc>
              <a:spcBef>
                <a:spcPct val="20000"/>
              </a:spcBef>
              <a:spcAft>
                <a:spcPct val="0"/>
              </a:spcAft>
              <a:buClrTx/>
              <a:buSzTx/>
              <a:buFontTx/>
              <a:buChar char="»"/>
              <a:tabLst/>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Textplatzhalter 9" descr="Subtitle" title="Subtitle"/>
          <p:cNvSpPr>
            <a:spLocks noGrp="1"/>
          </p:cNvSpPr>
          <p:nvPr>
            <p:ph type="body" sz="quarter" idx="10"/>
          </p:nvPr>
        </p:nvSpPr>
        <p:spPr>
          <a:xfrm>
            <a:off x="540000" y="738554"/>
            <a:ext cx="8311392" cy="367571"/>
          </a:xfrm>
        </p:spPr>
        <p:txBody>
          <a:bodyPr anchor="b">
            <a:noAutofit/>
          </a:bodyPr>
          <a:lstStyle>
            <a:lvl1pPr marL="0" indent="0">
              <a:lnSpc>
                <a:spcPct val="95000"/>
              </a:lnSpc>
              <a:buNone/>
              <a:defRPr sz="2000" b="0" i="1">
                <a:solidFill>
                  <a:schemeClr val="tx1"/>
                </a:solidFill>
              </a:defRPr>
            </a:lvl1pPr>
          </a:lstStyle>
          <a:p>
            <a:pPr lvl="0"/>
            <a:r>
              <a:rPr lang="en-US" noProof="0"/>
              <a:t>Click to edit Master text styles</a:t>
            </a:r>
          </a:p>
        </p:txBody>
      </p:sp>
      <p:sp>
        <p:nvSpPr>
          <p:cNvPr id="13" name="Title 1"/>
          <p:cNvSpPr>
            <a:spLocks noGrp="1"/>
          </p:cNvSpPr>
          <p:nvPr>
            <p:ph type="title"/>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a:t>Click to edit Master title style</a:t>
            </a:r>
            <a:endParaRPr lang="en-US" noProof="0" dirty="0"/>
          </a:p>
        </p:txBody>
      </p:sp>
      <p:sp>
        <p:nvSpPr>
          <p:cNvPr id="8" name="Slide Number Placeholder 5"/>
          <p:cNvSpPr>
            <a:spLocks noGrp="1"/>
          </p:cNvSpPr>
          <p:nvPr>
            <p:ph type="sldNum" sz="quarter" idx="4"/>
          </p:nvPr>
        </p:nvSpPr>
        <p:spPr>
          <a:xfrm>
            <a:off x="85726" y="66040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9" name="Footer Placeholder 4"/>
          <p:cNvSpPr>
            <a:spLocks noGrp="1"/>
          </p:cNvSpPr>
          <p:nvPr>
            <p:ph type="ftr" sz="quarter" idx="3"/>
          </p:nvPr>
        </p:nvSpPr>
        <p:spPr>
          <a:xfrm>
            <a:off x="287866" y="6612467"/>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31863314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0" name="Textplatzhalter 9" descr="Subtitle" title="Subtitle"/>
          <p:cNvSpPr>
            <a:spLocks noGrp="1"/>
          </p:cNvSpPr>
          <p:nvPr>
            <p:ph type="body" sz="quarter" idx="10"/>
          </p:nvPr>
        </p:nvSpPr>
        <p:spPr>
          <a:xfrm>
            <a:off x="540000" y="738554"/>
            <a:ext cx="8311392" cy="367571"/>
          </a:xfrm>
        </p:spPr>
        <p:txBody>
          <a:bodyPr anchor="b">
            <a:noAutofit/>
          </a:bodyPr>
          <a:lstStyle>
            <a:lvl1pPr marL="0" indent="0">
              <a:lnSpc>
                <a:spcPct val="95000"/>
              </a:lnSpc>
              <a:buNone/>
              <a:defRPr sz="2000" b="0" i="1">
                <a:solidFill>
                  <a:schemeClr val="tx1"/>
                </a:solidFill>
              </a:defRPr>
            </a:lvl1pPr>
          </a:lstStyle>
          <a:p>
            <a:pPr lvl="0"/>
            <a:r>
              <a:rPr lang="en-US" noProof="0"/>
              <a:t>Click to edit Master text styles</a:t>
            </a:r>
          </a:p>
        </p:txBody>
      </p:sp>
      <p:sp>
        <p:nvSpPr>
          <p:cNvPr id="11" name="Title 1"/>
          <p:cNvSpPr>
            <a:spLocks noGrp="1"/>
          </p:cNvSpPr>
          <p:nvPr>
            <p:ph type="title"/>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a:t>Click to edit Master title style</a:t>
            </a:r>
            <a:endParaRPr lang="en-US" noProof="0" dirty="0"/>
          </a:p>
        </p:txBody>
      </p:sp>
      <p:sp>
        <p:nvSpPr>
          <p:cNvPr id="6" name="Slide Number Placeholder 5"/>
          <p:cNvSpPr>
            <a:spLocks noGrp="1"/>
          </p:cNvSpPr>
          <p:nvPr>
            <p:ph type="sldNum" sz="quarter" idx="4"/>
          </p:nvPr>
        </p:nvSpPr>
        <p:spPr>
          <a:xfrm>
            <a:off x="85726" y="66040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7" name="Footer Placeholder 4"/>
          <p:cNvSpPr>
            <a:spLocks noGrp="1"/>
          </p:cNvSpPr>
          <p:nvPr>
            <p:ph type="ftr" sz="quarter" idx="3"/>
          </p:nvPr>
        </p:nvSpPr>
        <p:spPr>
          <a:xfrm>
            <a:off x="287866" y="6612467"/>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2699236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435" y="440692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435"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6" name="Slide Number Placeholder 5"/>
          <p:cNvSpPr>
            <a:spLocks noGrp="1"/>
          </p:cNvSpPr>
          <p:nvPr>
            <p:ph type="sldNum" sz="quarter" idx="4"/>
          </p:nvPr>
        </p:nvSpPr>
        <p:spPr>
          <a:xfrm>
            <a:off x="85726" y="66040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7" name="Footer Placeholder 4"/>
          <p:cNvSpPr>
            <a:spLocks noGrp="1"/>
          </p:cNvSpPr>
          <p:nvPr>
            <p:ph type="ftr" sz="quarter" idx="3"/>
          </p:nvPr>
        </p:nvSpPr>
        <p:spPr>
          <a:xfrm>
            <a:off x="287866" y="6612467"/>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16434514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Titel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dirty="0"/>
              <a:t>Title</a:t>
            </a:r>
          </a:p>
        </p:txBody>
      </p:sp>
      <p:sp>
        <p:nvSpPr>
          <p:cNvPr id="10" name="Textplatzhalter 9" descr="Subtitle"/>
          <p:cNvSpPr>
            <a:spLocks noGrp="1"/>
          </p:cNvSpPr>
          <p:nvPr>
            <p:ph type="body" sz="quarter" idx="10" hasCustomPrompt="1"/>
          </p:nvPr>
        </p:nvSpPr>
        <p:spPr>
          <a:xfrm>
            <a:off x="540000" y="738554"/>
            <a:ext cx="8311392" cy="367571"/>
          </a:xfrm>
        </p:spPr>
        <p:txBody>
          <a:bodyPr anchor="b" anchorCtr="0">
            <a:noAutofit/>
          </a:bodyPr>
          <a:lstStyle>
            <a:lvl1pPr marL="0" indent="0">
              <a:lnSpc>
                <a:spcPct val="95000"/>
              </a:lnSpc>
              <a:buNone/>
              <a:defRPr sz="2000" b="0" i="1">
                <a:solidFill>
                  <a:schemeClr val="tx1"/>
                </a:solidFill>
              </a:defRPr>
            </a:lvl1pPr>
          </a:lstStyle>
          <a:p>
            <a:pPr lvl="0"/>
            <a:r>
              <a:rPr lang="en-US" noProof="0" dirty="0"/>
              <a:t>Subtitle</a:t>
            </a:r>
          </a:p>
        </p:txBody>
      </p:sp>
      <p:sp>
        <p:nvSpPr>
          <p:cNvPr id="9" name="Content Placeholder 2"/>
          <p:cNvSpPr>
            <a:spLocks noGrp="1"/>
          </p:cNvSpPr>
          <p:nvPr>
            <p:ph idx="1" hasCustomPrompt="1"/>
          </p:nvPr>
        </p:nvSpPr>
        <p:spPr>
          <a:xfrm>
            <a:off x="523875" y="1346200"/>
            <a:ext cx="8334405" cy="4940320"/>
          </a:xfrm>
        </p:spPr>
        <p:txBody>
          <a:bodyPr>
            <a:noAutofit/>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a:p>
            <a:pPr lvl="4"/>
            <a:r>
              <a:rPr lang="en-US" dirty="0"/>
              <a:t>Fifth level</a:t>
            </a:r>
            <a:endParaRPr lang="de-CH" dirty="0"/>
          </a:p>
        </p:txBody>
      </p:sp>
      <p:sp>
        <p:nvSpPr>
          <p:cNvPr id="7" name="Slide Number Placeholder 5"/>
          <p:cNvSpPr>
            <a:spLocks noGrp="1"/>
          </p:cNvSpPr>
          <p:nvPr>
            <p:ph type="sldNum" sz="quarter" idx="4"/>
          </p:nvPr>
        </p:nvSpPr>
        <p:spPr>
          <a:xfrm>
            <a:off x="85726" y="66040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8" name="Footer Placeholder 4"/>
          <p:cNvSpPr>
            <a:spLocks noGrp="1"/>
          </p:cNvSpPr>
          <p:nvPr>
            <p:ph type="ftr" sz="quarter" idx="3"/>
          </p:nvPr>
        </p:nvSpPr>
        <p:spPr>
          <a:xfrm>
            <a:off x="287866" y="6612467"/>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1454814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23875" y="1346200"/>
            <a:ext cx="8334405" cy="4940320"/>
          </a:xfrm>
        </p:spPr>
        <p:txBody>
          <a:bodyPr>
            <a:noAutofit/>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a:p>
            <a:pPr lvl="4"/>
            <a:r>
              <a:rPr lang="en-US" dirty="0"/>
              <a:t>Fifth level</a:t>
            </a:r>
            <a:endParaRPr lang="de-CH" dirty="0"/>
          </a:p>
        </p:txBody>
      </p:sp>
      <p:sp>
        <p:nvSpPr>
          <p:cNvPr id="9" name="Title 1"/>
          <p:cNvSpPr>
            <a:spLocks noGrp="1"/>
          </p:cNvSpPr>
          <p:nvPr>
            <p:ph type="title" hasCustomPrompt="1"/>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dirty="0"/>
              <a:t>Title</a:t>
            </a:r>
          </a:p>
        </p:txBody>
      </p:sp>
      <p:sp>
        <p:nvSpPr>
          <p:cNvPr id="11" name="Textplatzhalter 9" descr="Subtitle"/>
          <p:cNvSpPr>
            <a:spLocks noGrp="1"/>
          </p:cNvSpPr>
          <p:nvPr>
            <p:ph type="body" sz="quarter" idx="10" hasCustomPrompt="1"/>
          </p:nvPr>
        </p:nvSpPr>
        <p:spPr>
          <a:xfrm>
            <a:off x="540000" y="738554"/>
            <a:ext cx="8311392" cy="367571"/>
          </a:xfrm>
        </p:spPr>
        <p:txBody>
          <a:bodyPr anchor="b" anchorCtr="0">
            <a:noAutofit/>
          </a:bodyPr>
          <a:lstStyle>
            <a:lvl1pPr marL="0" indent="0">
              <a:lnSpc>
                <a:spcPct val="95000"/>
              </a:lnSpc>
              <a:buNone/>
              <a:defRPr sz="2000" b="0" i="1">
                <a:solidFill>
                  <a:schemeClr val="tx1"/>
                </a:solidFill>
              </a:defRPr>
            </a:lvl1pPr>
          </a:lstStyle>
          <a:p>
            <a:pPr lvl="0"/>
            <a:r>
              <a:rPr lang="en-US" noProof="0" dirty="0"/>
              <a:t>Subtitle</a:t>
            </a:r>
          </a:p>
        </p:txBody>
      </p:sp>
      <p:sp>
        <p:nvSpPr>
          <p:cNvPr id="7" name="Slide Number Placeholder 5"/>
          <p:cNvSpPr>
            <a:spLocks noGrp="1"/>
          </p:cNvSpPr>
          <p:nvPr>
            <p:ph type="sldNum" sz="quarter" idx="4"/>
          </p:nvPr>
        </p:nvSpPr>
        <p:spPr>
          <a:xfrm>
            <a:off x="85726" y="66040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8" name="Footer Placeholder 4"/>
          <p:cNvSpPr>
            <a:spLocks noGrp="1"/>
          </p:cNvSpPr>
          <p:nvPr>
            <p:ph type="ftr" sz="quarter" idx="3"/>
          </p:nvPr>
        </p:nvSpPr>
        <p:spPr>
          <a:xfrm>
            <a:off x="287866" y="6612467"/>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13085389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23875" y="1346200"/>
            <a:ext cx="4162425" cy="4940320"/>
          </a:xfrm>
        </p:spPr>
        <p:txBody>
          <a:bodyPr>
            <a:noAutofit/>
          </a:bodyPr>
          <a:lstStyle>
            <a:lvl1pPr>
              <a:defRPr sz="2400" baseline="0"/>
            </a:lvl1pPr>
            <a:lvl2pPr>
              <a:defRPr sz="2000" baseline="0"/>
            </a:lvl2pPr>
            <a:lvl3pPr>
              <a:defRPr sz="1800" baseline="0"/>
            </a:lvl3pPr>
            <a:lvl4pPr>
              <a:defRPr sz="1600" baseline="0"/>
            </a:lvl4pPr>
            <a:lvl5pPr>
              <a:defRPr sz="1400" baseline="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4" name="Content Placeholder 3"/>
          <p:cNvSpPr>
            <a:spLocks noGrp="1"/>
          </p:cNvSpPr>
          <p:nvPr>
            <p:ph sz="half" idx="2"/>
          </p:nvPr>
        </p:nvSpPr>
        <p:spPr>
          <a:xfrm>
            <a:off x="4838701" y="1346200"/>
            <a:ext cx="4019580" cy="4940320"/>
          </a:xfrm>
        </p:spPr>
        <p:txBody>
          <a:bodyPr>
            <a:noAutofit/>
          </a:bodyPr>
          <a:lstStyle>
            <a:lvl1pPr>
              <a:defRPr sz="2400" baseline="0"/>
            </a:lvl1pPr>
            <a:lvl2pPr>
              <a:defRPr sz="2000" baseline="0"/>
            </a:lvl2pPr>
            <a:lvl3pPr>
              <a:defRPr sz="1800" baseline="0"/>
            </a:lvl3pPr>
            <a:lvl4pPr>
              <a:defRPr sz="1600" baseline="0"/>
            </a:lvl4pPr>
            <a:lvl5pPr>
              <a:defRPr sz="1400" baseline="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7" name="Title 1"/>
          <p:cNvSpPr>
            <a:spLocks noGrp="1"/>
          </p:cNvSpPr>
          <p:nvPr>
            <p:ph type="title" hasCustomPrompt="1"/>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dirty="0"/>
              <a:t>Title</a:t>
            </a:r>
          </a:p>
        </p:txBody>
      </p:sp>
      <p:sp>
        <p:nvSpPr>
          <p:cNvPr id="10" name="Textplatzhalter 9" descr="Subtitle"/>
          <p:cNvSpPr>
            <a:spLocks noGrp="1"/>
          </p:cNvSpPr>
          <p:nvPr>
            <p:ph type="body" sz="quarter" idx="10" hasCustomPrompt="1"/>
          </p:nvPr>
        </p:nvSpPr>
        <p:spPr>
          <a:xfrm>
            <a:off x="540000" y="738554"/>
            <a:ext cx="8311392" cy="367571"/>
          </a:xfrm>
        </p:spPr>
        <p:txBody>
          <a:bodyPr anchor="b" anchorCtr="0">
            <a:noAutofit/>
          </a:bodyPr>
          <a:lstStyle>
            <a:lvl1pPr marL="0" indent="0">
              <a:lnSpc>
                <a:spcPct val="95000"/>
              </a:lnSpc>
              <a:buNone/>
              <a:defRPr sz="2000" b="0" i="1">
                <a:solidFill>
                  <a:schemeClr val="tx1"/>
                </a:solidFill>
              </a:defRPr>
            </a:lvl1pPr>
          </a:lstStyle>
          <a:p>
            <a:pPr lvl="0"/>
            <a:r>
              <a:rPr lang="en-US" noProof="0" dirty="0"/>
              <a:t>Subtitle</a:t>
            </a:r>
          </a:p>
        </p:txBody>
      </p:sp>
      <p:sp>
        <p:nvSpPr>
          <p:cNvPr id="8" name="Slide Number Placeholder 5"/>
          <p:cNvSpPr>
            <a:spLocks noGrp="1"/>
          </p:cNvSpPr>
          <p:nvPr>
            <p:ph type="sldNum" sz="quarter" idx="4"/>
          </p:nvPr>
        </p:nvSpPr>
        <p:spPr>
          <a:xfrm>
            <a:off x="85726" y="66040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9" name="Footer Placeholder 4"/>
          <p:cNvSpPr>
            <a:spLocks noGrp="1"/>
          </p:cNvSpPr>
          <p:nvPr>
            <p:ph type="ftr" sz="quarter" idx="3"/>
          </p:nvPr>
        </p:nvSpPr>
        <p:spPr>
          <a:xfrm>
            <a:off x="287866" y="6612467"/>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32073366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dirty="0"/>
              <a:t>Title</a:t>
            </a:r>
          </a:p>
        </p:txBody>
      </p:sp>
      <p:sp>
        <p:nvSpPr>
          <p:cNvPr id="8" name="Textplatzhalter 9" descr="Subtitle"/>
          <p:cNvSpPr>
            <a:spLocks noGrp="1"/>
          </p:cNvSpPr>
          <p:nvPr>
            <p:ph type="body" sz="quarter" idx="10" hasCustomPrompt="1"/>
          </p:nvPr>
        </p:nvSpPr>
        <p:spPr>
          <a:xfrm>
            <a:off x="540000" y="738554"/>
            <a:ext cx="8311392" cy="367571"/>
          </a:xfrm>
        </p:spPr>
        <p:txBody>
          <a:bodyPr anchor="b" anchorCtr="0">
            <a:noAutofit/>
          </a:bodyPr>
          <a:lstStyle>
            <a:lvl1pPr marL="0" indent="0">
              <a:lnSpc>
                <a:spcPct val="95000"/>
              </a:lnSpc>
              <a:buNone/>
              <a:defRPr sz="2000" b="0" i="1">
                <a:solidFill>
                  <a:schemeClr val="tx1"/>
                </a:solidFill>
              </a:defRPr>
            </a:lvl1pPr>
          </a:lstStyle>
          <a:p>
            <a:pPr lvl="0"/>
            <a:r>
              <a:rPr lang="en-US" noProof="0" dirty="0"/>
              <a:t>Subtitle</a:t>
            </a:r>
          </a:p>
        </p:txBody>
      </p:sp>
      <p:sp>
        <p:nvSpPr>
          <p:cNvPr id="6" name="Slide Number Placeholder 5"/>
          <p:cNvSpPr>
            <a:spLocks noGrp="1"/>
          </p:cNvSpPr>
          <p:nvPr>
            <p:ph type="sldNum" sz="quarter" idx="4"/>
          </p:nvPr>
        </p:nvSpPr>
        <p:spPr>
          <a:xfrm>
            <a:off x="85726" y="66040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7" name="Footer Placeholder 4"/>
          <p:cNvSpPr>
            <a:spLocks noGrp="1"/>
          </p:cNvSpPr>
          <p:nvPr>
            <p:ph type="ftr" sz="quarter" idx="3"/>
          </p:nvPr>
        </p:nvSpPr>
        <p:spPr>
          <a:xfrm>
            <a:off x="287866" y="6612467"/>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28585536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5_Titel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dirty="0"/>
              <a:t>Title</a:t>
            </a:r>
          </a:p>
        </p:txBody>
      </p:sp>
      <p:sp>
        <p:nvSpPr>
          <p:cNvPr id="10" name="Textplatzhalter 9" descr="Subtitle"/>
          <p:cNvSpPr>
            <a:spLocks noGrp="1"/>
          </p:cNvSpPr>
          <p:nvPr>
            <p:ph type="body" sz="quarter" idx="10" hasCustomPrompt="1"/>
          </p:nvPr>
        </p:nvSpPr>
        <p:spPr>
          <a:xfrm>
            <a:off x="540000" y="738554"/>
            <a:ext cx="8311392" cy="367571"/>
          </a:xfrm>
        </p:spPr>
        <p:txBody>
          <a:bodyPr anchor="b" anchorCtr="0">
            <a:noAutofit/>
          </a:bodyPr>
          <a:lstStyle>
            <a:lvl1pPr marL="0" indent="0">
              <a:lnSpc>
                <a:spcPct val="95000"/>
              </a:lnSpc>
              <a:buNone/>
              <a:defRPr sz="2000" b="0" i="1">
                <a:solidFill>
                  <a:schemeClr val="tx1"/>
                </a:solidFill>
              </a:defRPr>
            </a:lvl1pPr>
          </a:lstStyle>
          <a:p>
            <a:pPr lvl="0"/>
            <a:r>
              <a:rPr lang="en-US" noProof="0" dirty="0"/>
              <a:t>Subtitle</a:t>
            </a:r>
          </a:p>
        </p:txBody>
      </p:sp>
      <p:sp>
        <p:nvSpPr>
          <p:cNvPr id="9" name="Content Placeholder 2"/>
          <p:cNvSpPr>
            <a:spLocks noGrp="1"/>
          </p:cNvSpPr>
          <p:nvPr>
            <p:ph idx="1" hasCustomPrompt="1"/>
          </p:nvPr>
        </p:nvSpPr>
        <p:spPr>
          <a:xfrm>
            <a:off x="523875" y="1346200"/>
            <a:ext cx="8334405" cy="4940320"/>
          </a:xfrm>
        </p:spPr>
        <p:txBody>
          <a:bodyPr>
            <a:noAutofit/>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a:p>
            <a:pPr lvl="4"/>
            <a:r>
              <a:rPr lang="en-US" dirty="0"/>
              <a:t>Fifth level</a:t>
            </a:r>
            <a:endParaRPr lang="de-CH" dirty="0"/>
          </a:p>
        </p:txBody>
      </p:sp>
      <p:sp>
        <p:nvSpPr>
          <p:cNvPr id="15" name="Slide Number Placeholder 5"/>
          <p:cNvSpPr>
            <a:spLocks noGrp="1"/>
          </p:cNvSpPr>
          <p:nvPr>
            <p:ph type="sldNum" sz="quarter" idx="4"/>
          </p:nvPr>
        </p:nvSpPr>
        <p:spPr>
          <a:xfrm>
            <a:off x="85726" y="66040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16" name="Footer Placeholder 4"/>
          <p:cNvSpPr>
            <a:spLocks noGrp="1"/>
          </p:cNvSpPr>
          <p:nvPr>
            <p:ph type="ftr" sz="quarter" idx="3"/>
          </p:nvPr>
        </p:nvSpPr>
        <p:spPr>
          <a:xfrm>
            <a:off x="287866" y="6612467"/>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2749867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53158" y="1295400"/>
            <a:ext cx="4148503" cy="4775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2340" y="1295400"/>
            <a:ext cx="4149969" cy="4775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p:cNvSpPr>
            <a:spLocks noGrp="1"/>
          </p:cNvSpPr>
          <p:nvPr>
            <p:ph type="sldNum" sz="quarter" idx="4"/>
          </p:nvPr>
        </p:nvSpPr>
        <p:spPr>
          <a:xfrm>
            <a:off x="85726" y="66040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8" name="Footer Placeholder 4"/>
          <p:cNvSpPr>
            <a:spLocks noGrp="1"/>
          </p:cNvSpPr>
          <p:nvPr>
            <p:ph type="ftr" sz="quarter" idx="3"/>
          </p:nvPr>
        </p:nvSpPr>
        <p:spPr>
          <a:xfrm>
            <a:off x="287866" y="6612467"/>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321150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06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06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80" y="1535113"/>
            <a:ext cx="404153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280" y="2174875"/>
            <a:ext cx="404153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p:cNvSpPr>
            <a:spLocks noGrp="1"/>
          </p:cNvSpPr>
          <p:nvPr>
            <p:ph type="sldNum" sz="quarter" idx="10"/>
          </p:nvPr>
        </p:nvSpPr>
        <p:spPr>
          <a:xfrm>
            <a:off x="85726" y="66040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12" name="Footer Placeholder 4"/>
          <p:cNvSpPr>
            <a:spLocks noGrp="1"/>
          </p:cNvSpPr>
          <p:nvPr>
            <p:ph type="ftr" sz="quarter" idx="11"/>
          </p:nvPr>
        </p:nvSpPr>
        <p:spPr>
          <a:xfrm>
            <a:off x="287866" y="6612467"/>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3831189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5"/>
          <p:cNvSpPr>
            <a:spLocks noGrp="1"/>
          </p:cNvSpPr>
          <p:nvPr>
            <p:ph type="sldNum" sz="quarter" idx="4"/>
          </p:nvPr>
        </p:nvSpPr>
        <p:spPr>
          <a:xfrm>
            <a:off x="85726" y="66040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6" name="Footer Placeholder 4"/>
          <p:cNvSpPr>
            <a:spLocks noGrp="1"/>
          </p:cNvSpPr>
          <p:nvPr>
            <p:ph type="ftr" sz="quarter" idx="3"/>
          </p:nvPr>
        </p:nvSpPr>
        <p:spPr>
          <a:xfrm>
            <a:off x="287866" y="6612467"/>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342465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85726" y="66040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5" name="Footer Placeholder 4"/>
          <p:cNvSpPr>
            <a:spLocks noGrp="1"/>
          </p:cNvSpPr>
          <p:nvPr>
            <p:ph type="ftr" sz="quarter" idx="3"/>
          </p:nvPr>
        </p:nvSpPr>
        <p:spPr>
          <a:xfrm>
            <a:off x="287866" y="6612467"/>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379173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7" y="273050"/>
            <a:ext cx="3008435"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538" y="273071"/>
            <a:ext cx="511126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7" y="1435103"/>
            <a:ext cx="3008435"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Slide Number Placeholder 5"/>
          <p:cNvSpPr>
            <a:spLocks noGrp="1"/>
          </p:cNvSpPr>
          <p:nvPr>
            <p:ph type="sldNum" sz="quarter" idx="4"/>
          </p:nvPr>
        </p:nvSpPr>
        <p:spPr>
          <a:xfrm>
            <a:off x="85726" y="66040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10" name="Footer Placeholder 4"/>
          <p:cNvSpPr>
            <a:spLocks noGrp="1"/>
          </p:cNvSpPr>
          <p:nvPr>
            <p:ph type="ftr" sz="quarter" idx="3"/>
          </p:nvPr>
        </p:nvSpPr>
        <p:spPr>
          <a:xfrm>
            <a:off x="287866" y="6612467"/>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2199383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166"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166"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166"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5"/>
          <p:cNvSpPr>
            <a:spLocks noGrp="1"/>
          </p:cNvSpPr>
          <p:nvPr>
            <p:ph type="sldNum" sz="quarter" idx="4"/>
          </p:nvPr>
        </p:nvSpPr>
        <p:spPr>
          <a:xfrm>
            <a:off x="85726" y="66040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8" name="Footer Placeholder 4"/>
          <p:cNvSpPr>
            <a:spLocks noGrp="1"/>
          </p:cNvSpPr>
          <p:nvPr>
            <p:ph type="ftr" sz="quarter" idx="3"/>
          </p:nvPr>
        </p:nvSpPr>
        <p:spPr>
          <a:xfrm>
            <a:off x="287866" y="6612467"/>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93663396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353163" y="76200"/>
            <a:ext cx="8439150" cy="9144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a:t>Click to edit Master title style</a:t>
            </a:r>
          </a:p>
        </p:txBody>
      </p:sp>
      <p:sp>
        <p:nvSpPr>
          <p:cNvPr id="4099" name="Rectangle 3"/>
          <p:cNvSpPr>
            <a:spLocks noGrp="1" noChangeArrowheads="1"/>
          </p:cNvSpPr>
          <p:nvPr>
            <p:ph type="body" idx="1"/>
          </p:nvPr>
        </p:nvSpPr>
        <p:spPr bwMode="auto">
          <a:xfrm>
            <a:off x="353163" y="1295400"/>
            <a:ext cx="8439150" cy="4775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2nd level</a:t>
            </a:r>
          </a:p>
          <a:p>
            <a:pPr lvl="2"/>
            <a:r>
              <a:rPr lang="en-US"/>
              <a:t>3rd level</a:t>
            </a:r>
          </a:p>
          <a:p>
            <a:pPr lvl="0"/>
            <a:endParaRPr lang="en-US"/>
          </a:p>
        </p:txBody>
      </p:sp>
      <p:sp>
        <p:nvSpPr>
          <p:cNvPr id="1030" name="Line 6"/>
          <p:cNvSpPr>
            <a:spLocks noChangeShapeType="1"/>
          </p:cNvSpPr>
          <p:nvPr/>
        </p:nvSpPr>
        <p:spPr bwMode="auto">
          <a:xfrm>
            <a:off x="136281" y="776288"/>
            <a:ext cx="8874369" cy="0"/>
          </a:xfrm>
          <a:prstGeom prst="line">
            <a:avLst/>
          </a:prstGeom>
          <a:noFill/>
          <a:ln w="57150">
            <a:solidFill>
              <a:srgbClr val="923222"/>
            </a:solidFill>
            <a:round/>
            <a:headEnd type="none" w="sm" len="sm"/>
            <a:tailEnd type="none" w="sm" len="sm"/>
          </a:ln>
          <a:effectLst/>
        </p:spPr>
        <p:txBody>
          <a:bodyPr wrap="none" anchor="ctr"/>
          <a:lstStyle/>
          <a:p>
            <a:pPr algn="ctr" eaLnBrk="0" hangingPunct="0">
              <a:defRPr/>
            </a:pPr>
            <a:endParaRPr lang="en-US" sz="2800" b="1" dirty="0">
              <a:solidFill>
                <a:prstClr val="black"/>
              </a:solidFill>
              <a:effectLst>
                <a:outerShdw blurRad="38100" dist="38100" dir="2700000" algn="tl">
                  <a:srgbClr val="000000">
                    <a:alpha val="43137"/>
                  </a:srgbClr>
                </a:outerShdw>
              </a:effectLst>
              <a:latin typeface="News Gothic MT" pitchFamily="34" charset="0"/>
            </a:endParaRPr>
          </a:p>
        </p:txBody>
      </p:sp>
      <p:sp>
        <p:nvSpPr>
          <p:cNvPr id="6" name="Slide Number Placeholder 5"/>
          <p:cNvSpPr>
            <a:spLocks noGrp="1"/>
          </p:cNvSpPr>
          <p:nvPr>
            <p:ph type="sldNum" sz="quarter" idx="4"/>
          </p:nvPr>
        </p:nvSpPr>
        <p:spPr>
          <a:xfrm>
            <a:off x="8882593" y="6612467"/>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7" name="Footer Placeholder 4"/>
          <p:cNvSpPr>
            <a:spLocks noGrp="1"/>
          </p:cNvSpPr>
          <p:nvPr>
            <p:ph type="ftr" sz="quarter" idx="3"/>
          </p:nvPr>
        </p:nvSpPr>
        <p:spPr>
          <a:xfrm>
            <a:off x="5460999" y="6620934"/>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3285934886"/>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 id="2147483901" r:id="rId14"/>
    <p:sldLayoutId id="2147484075" r:id="rId15"/>
    <p:sldLayoutId id="2147484113" r:id="rId16"/>
    <p:sldLayoutId id="2147484119" r:id="rId17"/>
    <p:sldLayoutId id="2147484120" r:id="rId18"/>
    <p:sldLayoutId id="2147484121" r:id="rId19"/>
    <p:sldLayoutId id="2147484135" r:id="rId20"/>
    <p:sldLayoutId id="2147484138" r:id="rId21"/>
    <p:sldLayoutId id="2147484139" r:id="rId22"/>
    <p:sldLayoutId id="2147484140" r:id="rId23"/>
    <p:sldLayoutId id="2147484142" r:id="rId24"/>
    <p:sldLayoutId id="2147484262" r:id="rId25"/>
    <p:sldLayoutId id="2147484263" r:id="rId26"/>
    <p:sldLayoutId id="2147484264" r:id="rId27"/>
    <p:sldLayoutId id="2147484265" r:id="rId28"/>
    <p:sldLayoutId id="2147484266" r:id="rId29"/>
    <p:sldLayoutId id="2147484267" r:id="rId30"/>
    <p:sldLayoutId id="2147484268" r:id="rId31"/>
    <p:sldLayoutId id="2147484269" r:id="rId32"/>
    <p:sldLayoutId id="2147484270" r:id="rId33"/>
    <p:sldLayoutId id="2147484271" r:id="rId34"/>
  </p:sldLayoutIdLst>
  <p:hf hdr="0" ftr="0" dt="0"/>
  <p:txStyles>
    <p:title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News Gothic MT" pitchFamily="34" charset="0"/>
        </a:defRPr>
      </a:lvl2pPr>
      <a:lvl3pPr algn="l" rtl="0" eaLnBrk="0" fontAlgn="base" hangingPunct="0">
        <a:spcBef>
          <a:spcPct val="0"/>
        </a:spcBef>
        <a:spcAft>
          <a:spcPct val="0"/>
        </a:spcAft>
        <a:defRPr sz="2800" b="1">
          <a:solidFill>
            <a:schemeClr val="tx1"/>
          </a:solidFill>
          <a:latin typeface="News Gothic MT" pitchFamily="34" charset="0"/>
        </a:defRPr>
      </a:lvl3pPr>
      <a:lvl4pPr algn="l" rtl="0" eaLnBrk="0" fontAlgn="base" hangingPunct="0">
        <a:spcBef>
          <a:spcPct val="0"/>
        </a:spcBef>
        <a:spcAft>
          <a:spcPct val="0"/>
        </a:spcAft>
        <a:defRPr sz="2800" b="1">
          <a:solidFill>
            <a:schemeClr val="tx1"/>
          </a:solidFill>
          <a:latin typeface="News Gothic MT" pitchFamily="34" charset="0"/>
        </a:defRPr>
      </a:lvl4pPr>
      <a:lvl5pPr algn="l" rtl="0" eaLnBrk="0" fontAlgn="base" hangingPunct="0">
        <a:spcBef>
          <a:spcPct val="0"/>
        </a:spcBef>
        <a:spcAft>
          <a:spcPct val="0"/>
        </a:spcAft>
        <a:defRPr sz="2800" b="1">
          <a:solidFill>
            <a:schemeClr val="tx1"/>
          </a:solidFill>
          <a:latin typeface="News Gothic MT" pitchFamily="34" charset="0"/>
        </a:defRPr>
      </a:lvl5pPr>
      <a:lvl6pPr marL="457200" algn="l" rtl="0" eaLnBrk="0" fontAlgn="base" hangingPunct="0">
        <a:spcBef>
          <a:spcPct val="0"/>
        </a:spcBef>
        <a:spcAft>
          <a:spcPct val="0"/>
        </a:spcAft>
        <a:defRPr sz="2800" b="1">
          <a:solidFill>
            <a:schemeClr val="tx1"/>
          </a:solidFill>
          <a:latin typeface="News Gothic MT" pitchFamily="34" charset="0"/>
        </a:defRPr>
      </a:lvl6pPr>
      <a:lvl7pPr marL="914400" algn="l" rtl="0" eaLnBrk="0" fontAlgn="base" hangingPunct="0">
        <a:spcBef>
          <a:spcPct val="0"/>
        </a:spcBef>
        <a:spcAft>
          <a:spcPct val="0"/>
        </a:spcAft>
        <a:defRPr sz="2800" b="1">
          <a:solidFill>
            <a:schemeClr val="tx1"/>
          </a:solidFill>
          <a:latin typeface="News Gothic MT" pitchFamily="34" charset="0"/>
        </a:defRPr>
      </a:lvl7pPr>
      <a:lvl8pPr marL="1371600" algn="l" rtl="0" eaLnBrk="0" fontAlgn="base" hangingPunct="0">
        <a:spcBef>
          <a:spcPct val="0"/>
        </a:spcBef>
        <a:spcAft>
          <a:spcPct val="0"/>
        </a:spcAft>
        <a:defRPr sz="2800" b="1">
          <a:solidFill>
            <a:schemeClr val="tx1"/>
          </a:solidFill>
          <a:latin typeface="News Gothic MT" pitchFamily="34" charset="0"/>
        </a:defRPr>
      </a:lvl8pPr>
      <a:lvl9pPr marL="1828800" algn="l" rtl="0" eaLnBrk="0" fontAlgn="base" hangingPunct="0">
        <a:spcBef>
          <a:spcPct val="0"/>
        </a:spcBef>
        <a:spcAft>
          <a:spcPct val="0"/>
        </a:spcAft>
        <a:defRPr sz="2800" b="1">
          <a:solidFill>
            <a:schemeClr val="tx1"/>
          </a:solidFill>
          <a:latin typeface="News Gothic MT" pitchFamily="34" charset="0"/>
        </a:defRPr>
      </a:lvl9pPr>
    </p:titleStyle>
    <p:body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zYbtZ0x9_SA"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VtEYwdOSTpY"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4" descr="iStock_000006059421Medium"/>
          <p:cNvPicPr>
            <a:picLocks noChangeAspect="1" noChangeArrowheads="1"/>
          </p:cNvPicPr>
          <p:nvPr/>
        </p:nvPicPr>
        <p:blipFill>
          <a:blip r:embed="rId4" cstate="print"/>
          <a:srcRect l="33899" t="40144" r="33737" b="31712"/>
          <a:stretch>
            <a:fillRect/>
          </a:stretch>
        </p:blipFill>
        <p:spPr bwMode="auto">
          <a:xfrm>
            <a:off x="1282700" y="0"/>
            <a:ext cx="7861300" cy="4040188"/>
          </a:xfrm>
          <a:prstGeom prst="rect">
            <a:avLst/>
          </a:prstGeom>
          <a:noFill/>
          <a:ln w="9525">
            <a:noFill/>
            <a:miter lim="800000"/>
            <a:headEnd/>
            <a:tailEnd/>
          </a:ln>
        </p:spPr>
      </p:pic>
      <p:grpSp>
        <p:nvGrpSpPr>
          <p:cNvPr id="2" name="Group 7"/>
          <p:cNvGrpSpPr/>
          <p:nvPr/>
        </p:nvGrpSpPr>
        <p:grpSpPr>
          <a:xfrm>
            <a:off x="3729038" y="799478"/>
            <a:ext cx="3700462" cy="1707853"/>
            <a:chOff x="4039791" y="799457"/>
            <a:chExt cx="4008834" cy="1707853"/>
          </a:xfrm>
        </p:grpSpPr>
        <p:sp>
          <p:nvSpPr>
            <p:cNvPr id="4366341" name="Text Box 5"/>
            <p:cNvSpPr txBox="1">
              <a:spLocks noChangeArrowheads="1"/>
            </p:cNvSpPr>
            <p:nvPr/>
          </p:nvSpPr>
          <p:spPr bwMode="auto">
            <a:xfrm rot="20676510">
              <a:off x="5264283" y="2045645"/>
              <a:ext cx="2784342" cy="461665"/>
            </a:xfrm>
            <a:prstGeom prst="rect">
              <a:avLst/>
            </a:prstGeom>
            <a:noFill/>
            <a:ln w="28575" algn="ctr">
              <a:noFill/>
              <a:miter lim="800000"/>
              <a:headEnd/>
              <a:tailEnd/>
            </a:ln>
            <a:effectLst/>
          </p:spPr>
          <p:txBody>
            <a:bodyPr>
              <a:spAutoFit/>
            </a:bodyPr>
            <a:lstStyle/>
            <a:p>
              <a:pPr algn="ctr" eaLnBrk="0" hangingPunct="0">
                <a:defRPr/>
              </a:pPr>
              <a:r>
                <a:rPr lang="en-US" b="1" dirty="0">
                  <a:solidFill>
                    <a:srgbClr val="923222"/>
                  </a:solidFill>
                  <a:effectLst>
                    <a:outerShdw blurRad="50800" dist="38100" dir="2700000" algn="tl" rotWithShape="0">
                      <a:prstClr val="black">
                        <a:alpha val="40000"/>
                      </a:prstClr>
                    </a:outerShdw>
                  </a:effectLst>
                  <a:latin typeface="News Gothic MT" pitchFamily="34" charset="0"/>
                </a:rPr>
                <a:t>Management</a:t>
              </a:r>
            </a:p>
          </p:txBody>
        </p:sp>
        <p:sp>
          <p:nvSpPr>
            <p:cNvPr id="4366342" name="Text Box 6"/>
            <p:cNvSpPr txBox="1">
              <a:spLocks noChangeArrowheads="1"/>
            </p:cNvSpPr>
            <p:nvPr/>
          </p:nvSpPr>
          <p:spPr bwMode="auto">
            <a:xfrm rot="20734159">
              <a:off x="4039791" y="799457"/>
              <a:ext cx="2942563" cy="461665"/>
            </a:xfrm>
            <a:prstGeom prst="rect">
              <a:avLst/>
            </a:prstGeom>
            <a:noFill/>
            <a:ln w="28575" algn="ctr">
              <a:noFill/>
              <a:miter lim="800000"/>
              <a:headEnd/>
              <a:tailEnd/>
            </a:ln>
            <a:effectLst/>
          </p:spPr>
          <p:txBody>
            <a:bodyPr>
              <a:spAutoFit/>
            </a:bodyPr>
            <a:lstStyle/>
            <a:p>
              <a:pPr algn="ctr" eaLnBrk="0" hangingPunct="0">
                <a:defRPr/>
              </a:pPr>
              <a:r>
                <a:rPr lang="en-US" b="1" dirty="0">
                  <a:solidFill>
                    <a:srgbClr val="923222"/>
                  </a:solidFill>
                  <a:effectLst>
                    <a:outerShdw blurRad="38100" dist="38100" dir="2700000" algn="tl">
                      <a:srgbClr val="C0C0C0"/>
                    </a:outerShdw>
                  </a:effectLst>
                  <a:latin typeface="News Gothic MT" pitchFamily="34" charset="0"/>
                </a:rPr>
                <a:t>Supply Chain</a:t>
              </a:r>
            </a:p>
          </p:txBody>
        </p:sp>
      </p:grpSp>
      <p:sp>
        <p:nvSpPr>
          <p:cNvPr id="3079" name="DividerColorBox"/>
          <p:cNvSpPr>
            <a:spLocks noChangeArrowheads="1"/>
          </p:cNvSpPr>
          <p:nvPr/>
        </p:nvSpPr>
        <p:spPr bwMode="auto">
          <a:xfrm>
            <a:off x="0" y="0"/>
            <a:ext cx="1208088" cy="4046538"/>
          </a:xfrm>
          <a:prstGeom prst="rect">
            <a:avLst/>
          </a:prstGeom>
          <a:solidFill>
            <a:srgbClr val="923222"/>
          </a:solidFill>
          <a:ln w="12700" algn="ctr">
            <a:noFill/>
            <a:miter lim="800000"/>
            <a:headEnd/>
            <a:tailEnd/>
          </a:ln>
        </p:spPr>
        <p:txBody>
          <a:bodyPr wrap="none" anchor="ctr"/>
          <a:lstStyle/>
          <a:p>
            <a:pPr algn="ctr" eaLnBrk="0" hangingPunct="0"/>
            <a:endParaRPr lang="en-US" sz="2800" b="1" dirty="0">
              <a:solidFill>
                <a:prstClr val="black"/>
              </a:solidFill>
              <a:latin typeface="News Gothic MT" pitchFamily="34" charset="0"/>
            </a:endParaRPr>
          </a:p>
        </p:txBody>
      </p:sp>
      <p:sp>
        <p:nvSpPr>
          <p:cNvPr id="9" name="Rectangle 7"/>
          <p:cNvSpPr>
            <a:spLocks noChangeArrowheads="1"/>
          </p:cNvSpPr>
          <p:nvPr/>
        </p:nvSpPr>
        <p:spPr bwMode="auto">
          <a:xfrm>
            <a:off x="0" y="4055532"/>
            <a:ext cx="9144000" cy="651935"/>
          </a:xfrm>
          <a:prstGeom prst="rect">
            <a:avLst/>
          </a:prstGeom>
          <a:noFill/>
          <a:ln w="9525">
            <a:noFill/>
            <a:miter lim="800000"/>
            <a:headEnd/>
            <a:tailEnd/>
          </a:ln>
        </p:spPr>
        <p:txBody>
          <a:bodyPr/>
          <a:lstStyle/>
          <a:p>
            <a:pPr algn="ctr" eaLnBrk="0" hangingPunct="0">
              <a:lnSpc>
                <a:spcPct val="90000"/>
              </a:lnSpc>
              <a:defRPr/>
            </a:pPr>
            <a:r>
              <a:rPr lang="en-US" sz="4000" b="1" dirty="0">
                <a:solidFill>
                  <a:srgbClr val="923222"/>
                </a:solidFill>
                <a:effectLst>
                  <a:outerShdw blurRad="38100" dist="38100" dir="2700000" algn="tl">
                    <a:srgbClr val="000000">
                      <a:alpha val="43137"/>
                    </a:srgbClr>
                  </a:outerShdw>
                </a:effectLst>
                <a:latin typeface="Calibri" panose="020F0502020204030204" pitchFamily="34" charset="0"/>
              </a:rPr>
              <a:t>Purchasing Management</a:t>
            </a:r>
          </a:p>
        </p:txBody>
      </p:sp>
      <p:grpSp>
        <p:nvGrpSpPr>
          <p:cNvPr id="13" name="Group 12">
            <a:extLst>
              <a:ext uri="{FF2B5EF4-FFF2-40B4-BE49-F238E27FC236}">
                <a16:creationId xmlns:a16="http://schemas.microsoft.com/office/drawing/2014/main" id="{05CD30EF-622D-48A6-B98A-4FD345733F0C}"/>
              </a:ext>
            </a:extLst>
          </p:cNvPr>
          <p:cNvGrpSpPr/>
          <p:nvPr/>
        </p:nvGrpSpPr>
        <p:grpSpPr>
          <a:xfrm>
            <a:off x="1185333" y="4763127"/>
            <a:ext cx="6853766" cy="2027140"/>
            <a:chOff x="1185333" y="4763127"/>
            <a:chExt cx="6853766" cy="2027140"/>
          </a:xfrm>
        </p:grpSpPr>
        <p:pic>
          <p:nvPicPr>
            <p:cNvPr id="14" name="Picture 13">
              <a:extLst>
                <a:ext uri="{FF2B5EF4-FFF2-40B4-BE49-F238E27FC236}">
                  <a16:creationId xmlns:a16="http://schemas.microsoft.com/office/drawing/2014/main" id="{CE0FD131-0D37-4208-8AAC-0EEC635D99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5333" y="4851400"/>
              <a:ext cx="2519892" cy="1894416"/>
            </a:xfrm>
            <a:prstGeom prst="rect">
              <a:avLst/>
            </a:prstGeom>
            <a:ln>
              <a:noFill/>
            </a:ln>
            <a:effectLst>
              <a:outerShdw blurRad="50800" dist="38100" dir="2700000" algn="tl" rotWithShape="0">
                <a:prstClr val="black">
                  <a:alpha val="40000"/>
                </a:prstClr>
              </a:outerShdw>
            </a:effectLst>
            <a:scene3d>
              <a:camera prst="orthographicFront"/>
              <a:lightRig rig="threePt" dir="t"/>
            </a:scene3d>
            <a:sp3d>
              <a:bevelT/>
            </a:sp3d>
          </p:spPr>
        </p:pic>
        <p:grpSp>
          <p:nvGrpSpPr>
            <p:cNvPr id="15" name="Group 14">
              <a:extLst>
                <a:ext uri="{FF2B5EF4-FFF2-40B4-BE49-F238E27FC236}">
                  <a16:creationId xmlns:a16="http://schemas.microsoft.com/office/drawing/2014/main" id="{82D785E1-6FB5-4368-9D03-9D10ABF1B5F8}"/>
                </a:ext>
              </a:extLst>
            </p:cNvPr>
            <p:cNvGrpSpPr/>
            <p:nvPr/>
          </p:nvGrpSpPr>
          <p:grpSpPr>
            <a:xfrm>
              <a:off x="4014503" y="4763127"/>
              <a:ext cx="4024596" cy="2027140"/>
              <a:chOff x="4014503" y="4763127"/>
              <a:chExt cx="4024596" cy="2027140"/>
            </a:xfrm>
          </p:grpSpPr>
          <p:pic>
            <p:nvPicPr>
              <p:cNvPr id="21" name="Picture 20">
                <a:extLst>
                  <a:ext uri="{FF2B5EF4-FFF2-40B4-BE49-F238E27FC236}">
                    <a16:creationId xmlns:a16="http://schemas.microsoft.com/office/drawing/2014/main" id="{956EDBAF-96BA-4B16-AFBD-85865F7D5237}"/>
                  </a:ext>
                </a:extLst>
              </p:cNvPr>
              <p:cNvPicPr/>
              <p:nvPr/>
            </p:nvPicPr>
            <p:blipFill rotWithShape="1">
              <a:blip r:embed="rId6">
                <a:extLst>
                  <a:ext uri="{28A0092B-C50C-407E-A947-70E740481C1C}">
                    <a14:useLocalDpi xmlns:a14="http://schemas.microsoft.com/office/drawing/2010/main" val="0"/>
                  </a:ext>
                </a:extLst>
              </a:blip>
              <a:srcRect l="1814" t="77132" r="36128" b="6447"/>
              <a:stretch/>
            </p:blipFill>
            <p:spPr bwMode="auto">
              <a:xfrm>
                <a:off x="4055532" y="6311900"/>
                <a:ext cx="3983567" cy="478367"/>
              </a:xfrm>
              <a:prstGeom prst="rect">
                <a:avLst/>
              </a:prstGeom>
              <a:noFill/>
              <a:ln>
                <a:noFill/>
              </a:ln>
            </p:spPr>
          </p:pic>
          <p:sp>
            <p:nvSpPr>
              <p:cNvPr id="22" name="Rectangle 2">
                <a:extLst>
                  <a:ext uri="{FF2B5EF4-FFF2-40B4-BE49-F238E27FC236}">
                    <a16:creationId xmlns:a16="http://schemas.microsoft.com/office/drawing/2014/main" id="{84EFAC59-424F-4C23-86A3-7F3B458CC219}"/>
                  </a:ext>
                </a:extLst>
              </p:cNvPr>
              <p:cNvSpPr>
                <a:spLocks noChangeArrowheads="1"/>
              </p:cNvSpPr>
              <p:nvPr/>
            </p:nvSpPr>
            <p:spPr bwMode="auto">
              <a:xfrm>
                <a:off x="4014503" y="4763127"/>
                <a:ext cx="3965330" cy="15240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Anthony Taitt</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Assistant Professor of Professional Practice</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Department of Supply Chain Management</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Rutgers Business School</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 Rockafeller Road, Rm. 3143, Piscataway, NJ 08854</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Tel:</a:t>
                </a:r>
                <a:r>
                  <a:rPr kumimoji="0" lang="en-US" altLang="en-US" sz="10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848-445-7796 | </a:t>
                </a:r>
                <a:r>
                  <a:rPr kumimoji="0" lang="en-US" altLang="en-US" sz="1000" b="1"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Email:</a:t>
                </a:r>
                <a:r>
                  <a:rPr kumimoji="0" lang="en-US" altLang="en-US" sz="1000" b="0" i="0" u="none" strike="noStrike" cap="none" normalizeH="0" baseline="0" dirty="0">
                    <a:ln>
                      <a:noFill/>
                    </a:ln>
                    <a:solidFill>
                      <a:srgbClr val="1F497D"/>
                    </a:solidFill>
                    <a:effectLst/>
                    <a:latin typeface="Calibri" panose="020F0502020204030204" pitchFamily="34" charset="0"/>
                    <a:ea typeface="Times New Roman" panose="02020603050405020304" pitchFamily="18" charset="0"/>
                    <a:cs typeface="Calibri" panose="020F0502020204030204" pitchFamily="34" charset="0"/>
                  </a:rPr>
                  <a:t> </a:t>
                </a:r>
                <a:r>
                  <a:rPr kumimoji="0" lang="en-US" altLang="en-US" sz="1000" b="0" i="0" u="none" strike="noStrike" cap="none" normalizeH="0" baseline="0" dirty="0">
                    <a:ln>
                      <a:noFill/>
                    </a:ln>
                    <a:solidFill>
                      <a:srgbClr val="923222"/>
                    </a:solidFill>
                    <a:effectLst/>
                    <a:latin typeface="Calibri" panose="020F0502020204030204" pitchFamily="34" charset="0"/>
                    <a:ea typeface="Times New Roman" panose="02020603050405020304" pitchFamily="18" charset="0"/>
                    <a:cs typeface="Calibri" panose="020F0502020204030204" pitchFamily="34" charset="0"/>
                  </a:rPr>
                  <a:t>ataitt@business.rutgers.edu</a:t>
                </a:r>
                <a:endParaRPr kumimoji="0" lang="en-US" altLang="en-US" sz="1000" b="0" i="0" u="none" strike="noStrike" cap="none" normalizeH="0" baseline="0" dirty="0">
                  <a:ln>
                    <a:noFill/>
                  </a:ln>
                  <a:solidFill>
                    <a:srgbClr val="923222"/>
                  </a:solidFill>
                  <a:effectLst/>
                </a:endParaRPr>
              </a:p>
              <a:p>
                <a:pPr lvl="0" eaLnBrk="0" hangingPunct="0"/>
                <a:r>
                  <a:rPr kumimoji="0" lang="en-US" altLang="en-US" sz="1000" b="1"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Website:</a:t>
                </a:r>
                <a:r>
                  <a:rPr kumimoji="0" lang="en-US" altLang="en-US" sz="10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US" sz="1000" dirty="0">
                    <a:solidFill>
                      <a:srgbClr val="923222"/>
                    </a:solidFill>
                    <a:latin typeface="Calibri" panose="020F0502020204030204" pitchFamily="34" charset="0"/>
                  </a:rPr>
                  <a:t>https://www.business.rutgers.edu/faculty/anthony-taitt</a:t>
                </a:r>
                <a:endParaRPr kumimoji="0" lang="en-US" altLang="en-US" sz="1000" b="0" i="0" u="none" strike="noStrike" cap="none" normalizeH="0" baseline="0" dirty="0">
                  <a:ln>
                    <a:noFill/>
                  </a:ln>
                  <a:solidFill>
                    <a:srgbClr val="923222"/>
                  </a:solidFill>
                  <a:effectLst/>
                  <a:latin typeface="Calibri" panose="020F0502020204030204" pitchFamily="34" charset="0"/>
                </a:endParaRPr>
              </a:p>
            </p:txBody>
          </p:sp>
        </p:grpSp>
      </p:grpSp>
    </p:spTree>
    <p:custDataLst>
      <p:tags r:id="rId1"/>
    </p:custDataLst>
    <p:extLst>
      <p:ext uri="{BB962C8B-B14F-4D97-AF65-F5344CB8AC3E}">
        <p14:creationId xmlns:p14="http://schemas.microsoft.com/office/powerpoint/2010/main" val="3402332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idx="4294967295"/>
          </p:nvPr>
        </p:nvSpPr>
        <p:spPr>
          <a:xfrm>
            <a:off x="228600" y="127660"/>
            <a:ext cx="7086600" cy="496804"/>
          </a:xfrm>
          <a:noFill/>
          <a:ln w="9525">
            <a:noFill/>
            <a:miter lim="800000"/>
            <a:headEnd/>
            <a:tailEnd/>
          </a:ln>
          <a:effectLst/>
        </p:spPr>
        <p:txBody>
          <a:bodyPr vert="horz" wrap="square" lIns="92075" tIns="46038" rIns="92075" bIns="46038" numCol="1" rtlCol="0" anchor="b" anchorCtr="0" compatLnSpc="1">
            <a:prstTxWarp prst="textNoShape">
              <a:avLst/>
            </a:prstTxWarp>
            <a:spAutoFit/>
          </a:bodyPr>
          <a:lstStyle/>
          <a:p>
            <a:pPr>
              <a:lnSpc>
                <a:spcPct val="80000"/>
              </a:lnSpc>
            </a:pPr>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Purchasing Terms </a:t>
            </a:r>
            <a:r>
              <a:rPr lang="en-US" sz="2400" b="0" i="1" kern="1200" dirty="0">
                <a:solidFill>
                  <a:srgbClr val="923222"/>
                </a:solidFill>
                <a:latin typeface="Calibri" panose="020F0502020204030204" pitchFamily="34" charset="0"/>
                <a:ea typeface="+mn-ea"/>
                <a:cs typeface="Arial" charset="0"/>
              </a:rPr>
              <a:t>(continued)</a:t>
            </a:r>
          </a:p>
        </p:txBody>
      </p:sp>
      <p:sp>
        <p:nvSpPr>
          <p:cNvPr id="23554" name="Rectangle 3"/>
          <p:cNvSpPr>
            <a:spLocks noGrp="1" noChangeArrowheads="1"/>
          </p:cNvSpPr>
          <p:nvPr>
            <p:ph type="body" idx="4294967295"/>
          </p:nvPr>
        </p:nvSpPr>
        <p:spPr>
          <a:xfrm>
            <a:off x="245005" y="903816"/>
            <a:ext cx="8670396" cy="5886450"/>
          </a:xfrm>
        </p:spPr>
        <p:txBody>
          <a:bodyPr/>
          <a:lstStyle/>
          <a:p>
            <a:pPr marL="347663" indent="-347663">
              <a:spcBef>
                <a:spcPts val="1200"/>
              </a:spcBef>
              <a:spcAft>
                <a:spcPts val="1200"/>
              </a:spcAft>
              <a:buClr>
                <a:srgbClr val="923222"/>
              </a:buClr>
              <a:buSzPct val="115000"/>
              <a:buFont typeface="Wingdings" panose="05000000000000000000" pitchFamily="2" charset="2"/>
              <a:buChar char="§"/>
            </a:pPr>
            <a:r>
              <a:rPr lang="en-US" altLang="en-US" sz="2800" b="1" dirty="0">
                <a:latin typeface="Calibri" panose="020F0502020204030204" pitchFamily="34" charset="0"/>
                <a:ea typeface="ＭＳ Ｐゴシック" panose="020B0600070205080204" pitchFamily="34" charset="-128"/>
                <a:cs typeface="Times New Roman" panose="02020603050405020304" pitchFamily="18" charset="0"/>
              </a:rPr>
              <a:t>e-Procurement </a:t>
            </a:r>
            <a:r>
              <a:rPr lang="en-US" altLang="en-US" sz="2800" dirty="0">
                <a:latin typeface="Calibri" panose="020F0502020204030204" pitchFamily="34" charset="0"/>
                <a:ea typeface="ＭＳ Ｐゴシック" panose="020B0600070205080204" pitchFamily="34" charset="-128"/>
                <a:cs typeface="Times New Roman" panose="02020603050405020304" pitchFamily="18" charset="0"/>
              </a:rPr>
              <a:t>- The business-to-business (B2B) purchase and sale of supplies and services over the Internet. </a:t>
            </a:r>
          </a:p>
          <a:p>
            <a:pPr marL="347663" indent="-347663">
              <a:spcBef>
                <a:spcPts val="1200"/>
              </a:spcBef>
              <a:spcAft>
                <a:spcPts val="1200"/>
              </a:spcAft>
              <a:buClr>
                <a:srgbClr val="923222"/>
              </a:buClr>
              <a:buSzPct val="115000"/>
              <a:buFont typeface="Wingdings" panose="05000000000000000000" pitchFamily="2" charset="2"/>
              <a:buChar char="§"/>
            </a:pPr>
            <a:r>
              <a:rPr lang="en-US" altLang="en-US" sz="2800" b="1" dirty="0">
                <a:latin typeface="Calibri" panose="020F0502020204030204" pitchFamily="34" charset="0"/>
                <a:ea typeface="ＭＳ Ｐゴシック" panose="020B0600070205080204" pitchFamily="34" charset="-128"/>
                <a:cs typeface="Times New Roman" panose="02020603050405020304" pitchFamily="18" charset="0"/>
              </a:rPr>
              <a:t>Merchants </a:t>
            </a:r>
            <a:r>
              <a:rPr lang="en-US" altLang="en-US" sz="2800" dirty="0">
                <a:latin typeface="Calibri" panose="020F0502020204030204" pitchFamily="34" charset="0"/>
                <a:ea typeface="ＭＳ Ｐゴシック" panose="020B0600070205080204" pitchFamily="34" charset="-128"/>
                <a:cs typeface="Times New Roman" panose="02020603050405020304" pitchFamily="18" charset="0"/>
              </a:rPr>
              <a:t>- Wholesalers and retailers who purchase for resale.</a:t>
            </a:r>
          </a:p>
          <a:p>
            <a:pPr marL="347663" indent="-347663">
              <a:spcBef>
                <a:spcPts val="1200"/>
              </a:spcBef>
              <a:spcAft>
                <a:spcPts val="1200"/>
              </a:spcAft>
              <a:buClr>
                <a:srgbClr val="923222"/>
              </a:buClr>
              <a:buSzPct val="115000"/>
              <a:buFont typeface="Wingdings" panose="05000000000000000000" pitchFamily="2" charset="2"/>
              <a:buChar char="§"/>
            </a:pPr>
            <a:r>
              <a:rPr lang="en-US" altLang="en-US" sz="2800" b="1" dirty="0">
                <a:latin typeface="Calibri" panose="020F0502020204030204" pitchFamily="34" charset="0"/>
                <a:ea typeface="ＭＳ Ｐゴシック" panose="020B0600070205080204" pitchFamily="34" charset="-128"/>
                <a:cs typeface="Times New Roman" panose="02020603050405020304" pitchFamily="18" charset="0"/>
              </a:rPr>
              <a:t>Industrial Buyers </a:t>
            </a:r>
            <a:r>
              <a:rPr lang="en-US" altLang="en-US" sz="2800" dirty="0">
                <a:latin typeface="Calibri" panose="020F0502020204030204" pitchFamily="34" charset="0"/>
                <a:ea typeface="ＭＳ Ｐゴシック" panose="020B0600070205080204" pitchFamily="34" charset="-128"/>
                <a:cs typeface="Times New Roman" panose="02020603050405020304" pitchFamily="18" charset="0"/>
              </a:rPr>
              <a:t>- Individuals within an organization who purchase raw materials for conversion into products, and/or purchase services, capital equipment, and MRO supplies.</a:t>
            </a:r>
          </a:p>
          <a:p>
            <a:pPr marL="347663" indent="-347663">
              <a:spcBef>
                <a:spcPts val="1200"/>
              </a:spcBef>
              <a:spcAft>
                <a:spcPts val="1200"/>
              </a:spcAft>
              <a:buClr>
                <a:srgbClr val="923222"/>
              </a:buClr>
              <a:buSzPct val="115000"/>
              <a:buFont typeface="Wingdings" panose="05000000000000000000" pitchFamily="2" charset="2"/>
              <a:buChar char="§"/>
            </a:pPr>
            <a:r>
              <a:rPr lang="en-US" altLang="en-US" sz="2800" b="1" dirty="0">
                <a:latin typeface="Calibri" panose="020F0502020204030204" pitchFamily="34" charset="0"/>
                <a:ea typeface="ＭＳ Ｐゴシック" panose="020B0600070205080204" pitchFamily="34" charset="-128"/>
                <a:cs typeface="Times New Roman" panose="02020603050405020304" pitchFamily="18" charset="0"/>
              </a:rPr>
              <a:t>Contracting</a:t>
            </a:r>
            <a:r>
              <a:rPr lang="en-US" altLang="en-US" sz="2800" dirty="0">
                <a:latin typeface="Calibri" panose="020F0502020204030204" pitchFamily="34" charset="0"/>
                <a:ea typeface="ＭＳ Ｐゴシック" panose="020B0600070205080204" pitchFamily="34" charset="-128"/>
                <a:cs typeface="Times New Roman" panose="02020603050405020304" pitchFamily="18" charset="0"/>
              </a:rPr>
              <a:t> - A term often used for the acquisition of services</a:t>
            </a:r>
          </a:p>
        </p:txBody>
      </p:sp>
      <p:sp>
        <p:nvSpPr>
          <p:cNvPr id="4" name="Slide Number Placeholder 3"/>
          <p:cNvSpPr>
            <a:spLocks noGrp="1"/>
          </p:cNvSpPr>
          <p:nvPr>
            <p:ph type="sldNum" sz="quarter" idx="4"/>
          </p:nvPr>
        </p:nvSpPr>
        <p:spPr>
          <a:xfrm>
            <a:off x="8839200" y="6591300"/>
            <a:ext cx="193674" cy="174779"/>
          </a:xfrm>
        </p:spPr>
        <p:txBody>
          <a:bodyPr/>
          <a:lstStyle/>
          <a:p>
            <a:fld id="{E66AA3EA-0569-43EF-BBA3-83FDB109D582}" type="slidenum">
              <a:rPr lang="en-US" smtClean="0"/>
              <a:pPr/>
              <a:t>10</a:t>
            </a:fld>
            <a:endParaRPr lang="en-US" dirty="0"/>
          </a:p>
        </p:txBody>
      </p:sp>
    </p:spTree>
    <p:extLst>
      <p:ext uri="{BB962C8B-B14F-4D97-AF65-F5344CB8AC3E}">
        <p14:creationId xmlns:p14="http://schemas.microsoft.com/office/powerpoint/2010/main" val="726042041"/>
      </p:ext>
    </p:extLst>
  </p:cSld>
  <p:clrMapOvr>
    <a:masterClrMapping/>
  </p:clrMapOvr>
  <p:transition spd="slow">
    <p:pull dir="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Grp="1" noChangeArrowheads="1"/>
          </p:cNvSpPr>
          <p:nvPr>
            <p:ph type="body" idx="4294967295"/>
          </p:nvPr>
        </p:nvSpPr>
        <p:spPr>
          <a:xfrm>
            <a:off x="245005" y="1193800"/>
            <a:ext cx="8670396" cy="5596466"/>
          </a:xfrm>
        </p:spPr>
        <p:txBody>
          <a:bodyPr/>
          <a:lstStyle/>
          <a:p>
            <a:pPr marL="347663" indent="-347663">
              <a:spcBef>
                <a:spcPts val="1800"/>
              </a:spcBef>
              <a:spcAft>
                <a:spcPts val="1800"/>
              </a:spcAft>
              <a:buClr>
                <a:srgbClr val="923222"/>
              </a:buClr>
              <a:buSzPct val="115000"/>
              <a:buFont typeface="Wingdings" panose="05000000000000000000" pitchFamily="2" charset="2"/>
              <a:buChar char="§"/>
            </a:pPr>
            <a:r>
              <a:rPr lang="en-US" altLang="en-US" sz="2800" b="1" u="sng" dirty="0">
                <a:latin typeface="Calibri" panose="020F0502020204030204" pitchFamily="34" charset="0"/>
                <a:ea typeface="ＭＳ Ｐゴシック" panose="020B0600070205080204" pitchFamily="34" charset="-128"/>
                <a:cs typeface="Times New Roman" panose="02020603050405020304" pitchFamily="18" charset="0"/>
              </a:rPr>
              <a:t>Request for Information</a:t>
            </a:r>
            <a:r>
              <a:rPr lang="en-US" altLang="en-US" sz="2800" b="1" dirty="0">
                <a:latin typeface="Calibri" panose="020F0502020204030204" pitchFamily="34" charset="0"/>
                <a:ea typeface="ＭＳ Ｐゴシック" panose="020B0600070205080204" pitchFamily="34" charset="-128"/>
                <a:cs typeface="Times New Roman" panose="02020603050405020304" pitchFamily="18" charset="0"/>
              </a:rPr>
              <a:t> </a:t>
            </a:r>
            <a:r>
              <a:rPr lang="en-US" altLang="en-US" sz="2800" dirty="0">
                <a:latin typeface="Calibri" panose="020F0502020204030204" pitchFamily="34" charset="0"/>
                <a:ea typeface="ＭＳ Ｐゴシック" panose="020B0600070205080204" pitchFamily="34" charset="-128"/>
                <a:cs typeface="Times New Roman" panose="02020603050405020304" pitchFamily="18" charset="0"/>
              </a:rPr>
              <a:t>(RFI) – A standard business process whose purpose is to collect written information about the capabilities of various suppliers. </a:t>
            </a:r>
          </a:p>
          <a:p>
            <a:pPr marL="347663" indent="-347663">
              <a:spcBef>
                <a:spcPts val="1800"/>
              </a:spcBef>
              <a:spcAft>
                <a:spcPts val="1800"/>
              </a:spcAft>
              <a:buClr>
                <a:srgbClr val="923222"/>
              </a:buClr>
              <a:buSzPct val="115000"/>
              <a:buFont typeface="Wingdings" panose="05000000000000000000" pitchFamily="2" charset="2"/>
              <a:buChar char="§"/>
            </a:pPr>
            <a:r>
              <a:rPr lang="en-US" altLang="en-US" sz="2800" b="1" u="sng" dirty="0">
                <a:latin typeface="Calibri" panose="020F0502020204030204" pitchFamily="34" charset="0"/>
                <a:ea typeface="ＭＳ Ｐゴシック" panose="020B0600070205080204" pitchFamily="34" charset="-128"/>
                <a:cs typeface="Times New Roman" panose="02020603050405020304" pitchFamily="18" charset="0"/>
              </a:rPr>
              <a:t>Request for Proposal</a:t>
            </a:r>
            <a:r>
              <a:rPr lang="en-US" altLang="en-US" sz="2800" b="1" dirty="0">
                <a:latin typeface="Calibri" panose="020F0502020204030204" pitchFamily="34" charset="0"/>
                <a:ea typeface="ＭＳ Ｐゴシック" panose="020B0600070205080204" pitchFamily="34" charset="-128"/>
                <a:cs typeface="Times New Roman" panose="02020603050405020304" pitchFamily="18" charset="0"/>
              </a:rPr>
              <a:t> </a:t>
            </a:r>
            <a:r>
              <a:rPr lang="en-US" altLang="en-US" sz="2800" dirty="0">
                <a:latin typeface="Calibri" panose="020F0502020204030204" pitchFamily="34" charset="0"/>
                <a:ea typeface="ＭＳ Ｐゴシック" panose="020B0600070205080204" pitchFamily="34" charset="-128"/>
                <a:cs typeface="Times New Roman" panose="02020603050405020304" pitchFamily="18" charset="0"/>
              </a:rPr>
              <a:t>(RFP) - A detailed capabilities document used to determine</a:t>
            </a:r>
            <a:r>
              <a:rPr lang="en-US" altLang="en-US" sz="2800" dirty="0">
                <a:solidFill>
                  <a:srgbClr val="923222"/>
                </a:solidFill>
                <a:latin typeface="Calibri" panose="020F0502020204030204" pitchFamily="34" charset="0"/>
                <a:ea typeface="ＭＳ Ｐゴシック" panose="020B0600070205080204" pitchFamily="34" charset="-128"/>
                <a:cs typeface="Times New Roman" panose="02020603050405020304" pitchFamily="18" charset="0"/>
              </a:rPr>
              <a:t> </a:t>
            </a:r>
            <a:r>
              <a:rPr lang="en-US" altLang="en-US" sz="2800" dirty="0">
                <a:latin typeface="Calibri" panose="020F0502020204030204" pitchFamily="34" charset="0"/>
                <a:ea typeface="ＭＳ Ｐゴシック" panose="020B0600070205080204" pitchFamily="34" charset="-128"/>
                <a:cs typeface="Times New Roman" panose="02020603050405020304" pitchFamily="18" charset="0"/>
              </a:rPr>
              <a:t>a supplier's capability and interest in the production of a product or service.</a:t>
            </a:r>
          </a:p>
          <a:p>
            <a:pPr marL="347663" indent="-347663">
              <a:spcBef>
                <a:spcPts val="1800"/>
              </a:spcBef>
              <a:spcAft>
                <a:spcPts val="1800"/>
              </a:spcAft>
              <a:buClr>
                <a:srgbClr val="923222"/>
              </a:buClr>
              <a:buSzPct val="115000"/>
              <a:buFont typeface="Wingdings" panose="05000000000000000000" pitchFamily="2" charset="2"/>
              <a:buChar char="§"/>
            </a:pPr>
            <a:r>
              <a:rPr lang="en-US" altLang="en-US" sz="2800" b="1" u="sng" dirty="0">
                <a:latin typeface="Calibri" panose="020F0502020204030204" pitchFamily="34" charset="0"/>
                <a:ea typeface="ＭＳ Ｐゴシック" panose="020B0600070205080204" pitchFamily="34" charset="-128"/>
                <a:cs typeface="Times New Roman" panose="02020603050405020304" pitchFamily="18" charset="0"/>
              </a:rPr>
              <a:t>Request for Quote</a:t>
            </a:r>
            <a:r>
              <a:rPr lang="en-US" altLang="en-US" sz="2800" b="1" dirty="0">
                <a:latin typeface="Calibri" panose="020F0502020204030204" pitchFamily="34" charset="0"/>
                <a:ea typeface="ＭＳ Ｐゴシック" panose="020B0600070205080204" pitchFamily="34" charset="-128"/>
                <a:cs typeface="Times New Roman" panose="02020603050405020304" pitchFamily="18" charset="0"/>
              </a:rPr>
              <a:t> </a:t>
            </a:r>
            <a:r>
              <a:rPr lang="en-US" altLang="en-US" sz="2800" dirty="0">
                <a:latin typeface="Calibri" panose="020F0502020204030204" pitchFamily="34" charset="0"/>
                <a:ea typeface="ＭＳ Ｐゴシック" panose="020B0600070205080204" pitchFamily="34" charset="-128"/>
                <a:cs typeface="Times New Roman" panose="02020603050405020304" pitchFamily="18" charset="0"/>
              </a:rPr>
              <a:t>(RFQ) - A document used to solicit bids </a:t>
            </a:r>
            <a:r>
              <a:rPr lang="en-US" altLang="en-US" sz="2000" i="1" dirty="0">
                <a:latin typeface="Calibri" panose="020F0502020204030204" pitchFamily="34" charset="0"/>
                <a:ea typeface="ＭＳ Ｐゴシック" panose="020B0600070205080204" pitchFamily="34" charset="-128"/>
                <a:cs typeface="Times New Roman" panose="02020603050405020304" pitchFamily="18" charset="0"/>
              </a:rPr>
              <a:t>(i.e., price and delivery)</a:t>
            </a:r>
            <a:r>
              <a:rPr lang="en-US" altLang="en-US" sz="2800" dirty="0">
                <a:latin typeface="Calibri" panose="020F0502020204030204" pitchFamily="34" charset="0"/>
                <a:ea typeface="ＭＳ Ｐゴシック" panose="020B0600070205080204" pitchFamily="34" charset="-128"/>
                <a:cs typeface="Times New Roman" panose="02020603050405020304" pitchFamily="18" charset="0"/>
              </a:rPr>
              <a:t> from interested and qualified suppliers for goods or services that the organization needs to obtain.</a:t>
            </a:r>
          </a:p>
        </p:txBody>
      </p:sp>
      <p:sp>
        <p:nvSpPr>
          <p:cNvPr id="6" name="Rectangle 2"/>
          <p:cNvSpPr>
            <a:spLocks noGrp="1" noChangeArrowheads="1"/>
          </p:cNvSpPr>
          <p:nvPr>
            <p:ph type="title" idx="4294967295"/>
          </p:nvPr>
        </p:nvSpPr>
        <p:spPr>
          <a:xfrm>
            <a:off x="228600" y="127660"/>
            <a:ext cx="7086600" cy="496804"/>
          </a:xfrm>
          <a:noFill/>
          <a:ln w="9525">
            <a:noFill/>
            <a:miter lim="800000"/>
            <a:headEnd/>
            <a:tailEnd/>
          </a:ln>
          <a:effectLst/>
        </p:spPr>
        <p:txBody>
          <a:bodyPr vert="horz" wrap="square" lIns="92075" tIns="46038" rIns="92075" bIns="46038" numCol="1" rtlCol="0" anchor="b" anchorCtr="0" compatLnSpc="1">
            <a:prstTxWarp prst="textNoShape">
              <a:avLst/>
            </a:prstTxWarp>
            <a:spAutoFit/>
          </a:bodyPr>
          <a:lstStyle/>
          <a:p>
            <a:pPr>
              <a:lnSpc>
                <a:spcPct val="80000"/>
              </a:lnSpc>
            </a:pPr>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Purchasing Terms </a:t>
            </a:r>
            <a:r>
              <a:rPr lang="en-US" sz="2400" b="0" i="1" kern="1200" dirty="0">
                <a:solidFill>
                  <a:srgbClr val="923222"/>
                </a:solidFill>
                <a:latin typeface="Calibri" panose="020F0502020204030204" pitchFamily="34" charset="0"/>
                <a:ea typeface="+mn-ea"/>
                <a:cs typeface="Arial" charset="0"/>
              </a:rPr>
              <a:t>(continued)</a:t>
            </a:r>
          </a:p>
        </p:txBody>
      </p:sp>
      <p:sp>
        <p:nvSpPr>
          <p:cNvPr id="4" name="Slide Number Placeholder 3"/>
          <p:cNvSpPr>
            <a:spLocks noGrp="1"/>
          </p:cNvSpPr>
          <p:nvPr>
            <p:ph type="sldNum" sz="quarter" idx="4"/>
          </p:nvPr>
        </p:nvSpPr>
        <p:spPr>
          <a:xfrm>
            <a:off x="8839200" y="6591300"/>
            <a:ext cx="193674" cy="174779"/>
          </a:xfrm>
        </p:spPr>
        <p:txBody>
          <a:bodyPr/>
          <a:lstStyle/>
          <a:p>
            <a:fld id="{E66AA3EA-0569-43EF-BBA3-83FDB109D582}" type="slidenum">
              <a:rPr lang="en-US" smtClean="0"/>
              <a:pPr/>
              <a:t>11</a:t>
            </a:fld>
            <a:endParaRPr lang="en-US" dirty="0"/>
          </a:p>
        </p:txBody>
      </p:sp>
    </p:spTree>
    <p:extLst>
      <p:ext uri="{BB962C8B-B14F-4D97-AF65-F5344CB8AC3E}">
        <p14:creationId xmlns:p14="http://schemas.microsoft.com/office/powerpoint/2010/main" val="72246588"/>
      </p:ext>
    </p:extLst>
  </p:cSld>
  <p:clrMapOvr>
    <a:masterClrMapping/>
  </p:clrMapOvr>
  <p:transition spd="slow">
    <p:pull dir="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idx="4294967295"/>
          </p:nvPr>
        </p:nvSpPr>
        <p:spPr>
          <a:xfrm>
            <a:off x="228600" y="127660"/>
            <a:ext cx="8686800" cy="496804"/>
          </a:xfrm>
          <a:noFill/>
          <a:ln w="9525">
            <a:noFill/>
            <a:miter lim="800000"/>
            <a:headEnd/>
            <a:tailEnd/>
          </a:ln>
          <a:effectLst/>
        </p:spPr>
        <p:txBody>
          <a:bodyPr vert="horz" wrap="square" lIns="92075" tIns="46038" rIns="92075" bIns="46038" numCol="1" rtlCol="0" anchor="b" anchorCtr="0" compatLnSpc="1">
            <a:prstTxWarp prst="textNoShape">
              <a:avLst/>
            </a:prstTxWarp>
            <a:spAutoFit/>
          </a:bodyPr>
          <a:lstStyle/>
          <a:p>
            <a:pPr>
              <a:lnSpc>
                <a:spcPct val="80000"/>
              </a:lnSpc>
            </a:pPr>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The Primary Objectives of Purchasing</a:t>
            </a:r>
          </a:p>
        </p:txBody>
      </p:sp>
      <p:sp>
        <p:nvSpPr>
          <p:cNvPr id="25603" name="Rectangle 3"/>
          <p:cNvSpPr>
            <a:spLocks noGrp="1" noChangeArrowheads="1"/>
          </p:cNvSpPr>
          <p:nvPr>
            <p:ph type="body" idx="4294967295"/>
          </p:nvPr>
        </p:nvSpPr>
        <p:spPr>
          <a:xfrm>
            <a:off x="228600" y="1371600"/>
            <a:ext cx="6781800" cy="3872970"/>
          </a:xfrm>
        </p:spPr>
        <p:txBody>
          <a:bodyPr/>
          <a:lstStyle/>
          <a:p>
            <a:pPr marL="647700" lvl="1" indent="-457200">
              <a:spcBef>
                <a:spcPts val="1800"/>
              </a:spcBef>
              <a:spcAft>
                <a:spcPts val="1800"/>
              </a:spcAft>
              <a:buClr>
                <a:srgbClr val="923222"/>
              </a:buClr>
              <a:buSzPct val="115000"/>
              <a:buFont typeface="+mj-lt"/>
              <a:buAutoNum type="arabicPeriod"/>
            </a:pPr>
            <a:r>
              <a:rPr lang="en-US" altLang="en-US" sz="3200" dirty="0">
                <a:latin typeface="Calibri" panose="020F0502020204030204" pitchFamily="34" charset="0"/>
                <a:ea typeface="ＭＳ Ｐゴシック" panose="020B0600070205080204" pitchFamily="34" charset="-128"/>
                <a:cs typeface="Times New Roman" panose="02020603050405020304" pitchFamily="18" charset="0"/>
              </a:rPr>
              <a:t>Ensure an uninterrupted</a:t>
            </a:r>
            <a:r>
              <a:rPr lang="en-US" altLang="en-US" sz="3200"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 </a:t>
            </a:r>
            <a:r>
              <a:rPr lang="en-US" altLang="en-US" sz="3200" dirty="0">
                <a:latin typeface="Calibri" panose="020F0502020204030204" pitchFamily="34" charset="0"/>
                <a:ea typeface="ＭＳ Ｐゴシック" panose="020B0600070205080204" pitchFamily="34" charset="-128"/>
                <a:cs typeface="Times New Roman" panose="02020603050405020304" pitchFamily="18" charset="0"/>
              </a:rPr>
              <a:t>flow of materials and services at the lowest total cost.</a:t>
            </a:r>
          </a:p>
          <a:p>
            <a:pPr marL="647700" lvl="1" indent="-457200">
              <a:spcBef>
                <a:spcPts val="1800"/>
              </a:spcBef>
              <a:spcAft>
                <a:spcPts val="1800"/>
              </a:spcAft>
              <a:buClr>
                <a:srgbClr val="923222"/>
              </a:buClr>
              <a:buSzPct val="115000"/>
              <a:buFont typeface="+mj-lt"/>
              <a:buAutoNum type="arabicPeriod"/>
            </a:pPr>
            <a:r>
              <a:rPr lang="en-US" altLang="en-US" sz="3200" dirty="0">
                <a:latin typeface="Calibri" panose="020F0502020204030204" pitchFamily="34" charset="0"/>
                <a:ea typeface="ＭＳ Ｐゴシック" panose="020B0600070205080204" pitchFamily="34" charset="-128"/>
                <a:cs typeface="Times New Roman" panose="02020603050405020304" pitchFamily="18" charset="0"/>
              </a:rPr>
              <a:t>Improve the quality of the finished goods produced.</a:t>
            </a:r>
          </a:p>
          <a:p>
            <a:pPr marL="647700" lvl="1" indent="-457200">
              <a:spcBef>
                <a:spcPts val="1800"/>
              </a:spcBef>
              <a:spcAft>
                <a:spcPts val="1800"/>
              </a:spcAft>
              <a:buClr>
                <a:srgbClr val="923222"/>
              </a:buClr>
              <a:buSzPct val="115000"/>
              <a:buFont typeface="+mj-lt"/>
              <a:buAutoNum type="arabicPeriod"/>
            </a:pPr>
            <a:r>
              <a:rPr lang="en-US" altLang="en-US" sz="3200" dirty="0">
                <a:latin typeface="Calibri" panose="020F0502020204030204" pitchFamily="34" charset="0"/>
                <a:ea typeface="ＭＳ Ｐゴシック" panose="020B0600070205080204" pitchFamily="34" charset="-128"/>
                <a:cs typeface="Times New Roman" panose="02020603050405020304" pitchFamily="18" charset="0"/>
              </a:rPr>
              <a:t>Optimize customer satisfaction. </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b="4903"/>
          <a:stretch/>
        </p:blipFill>
        <p:spPr>
          <a:xfrm>
            <a:off x="6587066" y="2412999"/>
            <a:ext cx="2328334" cy="4292601"/>
          </a:xfrm>
          <a:prstGeom prst="rect">
            <a:avLst/>
          </a:prstGeom>
        </p:spPr>
      </p:pic>
      <p:sp>
        <p:nvSpPr>
          <p:cNvPr id="2" name="Slide Number Placeholder 1"/>
          <p:cNvSpPr>
            <a:spLocks noGrp="1"/>
          </p:cNvSpPr>
          <p:nvPr>
            <p:ph type="sldNum" sz="quarter" idx="4"/>
          </p:nvPr>
        </p:nvSpPr>
        <p:spPr>
          <a:xfrm>
            <a:off x="8839200" y="6591300"/>
            <a:ext cx="193674" cy="174779"/>
          </a:xfrm>
        </p:spPr>
        <p:txBody>
          <a:bodyPr/>
          <a:lstStyle/>
          <a:p>
            <a:fld id="{E66AA3EA-0569-43EF-BBA3-83FDB109D582}" type="slidenum">
              <a:rPr lang="en-US" smtClean="0"/>
              <a:pPr/>
              <a:t>12</a:t>
            </a:fld>
            <a:endParaRPr lang="en-US" dirty="0"/>
          </a:p>
        </p:txBody>
      </p:sp>
    </p:spTree>
    <p:extLst>
      <p:ext uri="{BB962C8B-B14F-4D97-AF65-F5344CB8AC3E}">
        <p14:creationId xmlns:p14="http://schemas.microsoft.com/office/powerpoint/2010/main" val="3140066163"/>
      </p:ext>
    </p:extLst>
  </p:cSld>
  <p:clrMapOvr>
    <a:masterClrMapping/>
  </p:clrMapOvr>
  <p:transition spd="slow">
    <p:pull dir="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idx="4294967295"/>
          </p:nvPr>
        </p:nvSpPr>
        <p:spPr>
          <a:xfrm>
            <a:off x="228600" y="127660"/>
            <a:ext cx="8686800" cy="496804"/>
          </a:xfrm>
          <a:noFill/>
          <a:ln w="9525">
            <a:noFill/>
            <a:miter lim="800000"/>
            <a:headEnd/>
            <a:tailEnd/>
          </a:ln>
          <a:effectLst/>
        </p:spPr>
        <p:txBody>
          <a:bodyPr vert="horz" wrap="square" lIns="92075" tIns="46038" rIns="92075" bIns="46038" numCol="1" rtlCol="0" anchor="b" anchorCtr="0" compatLnSpc="1">
            <a:prstTxWarp prst="textNoShape">
              <a:avLst/>
            </a:prstTxWarp>
            <a:spAutoFit/>
          </a:bodyPr>
          <a:lstStyle/>
          <a:p>
            <a:pPr>
              <a:lnSpc>
                <a:spcPct val="80000"/>
              </a:lnSpc>
            </a:pPr>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Purchasing Contributes to These Objectives by:</a:t>
            </a:r>
          </a:p>
        </p:txBody>
      </p:sp>
      <p:sp>
        <p:nvSpPr>
          <p:cNvPr id="2" name="Rectangle 1"/>
          <p:cNvSpPr/>
          <p:nvPr/>
        </p:nvSpPr>
        <p:spPr>
          <a:xfrm>
            <a:off x="228600" y="1193800"/>
            <a:ext cx="7323667" cy="4462760"/>
          </a:xfrm>
          <a:prstGeom prst="rect">
            <a:avLst/>
          </a:prstGeom>
        </p:spPr>
        <p:txBody>
          <a:bodyPr wrap="square">
            <a:spAutoFit/>
          </a:bodyPr>
          <a:lstStyle/>
          <a:p>
            <a:pPr marL="647700" lvl="1" indent="-457200" eaLnBrk="0" hangingPunct="0">
              <a:spcBef>
                <a:spcPts val="1800"/>
              </a:spcBef>
              <a:spcAft>
                <a:spcPts val="1800"/>
              </a:spcAft>
              <a:buClr>
                <a:srgbClr val="923222"/>
              </a:buClr>
              <a:buSzPct val="115000"/>
              <a:buFont typeface="+mj-lt"/>
              <a:buAutoNum type="arabicPeriod"/>
            </a:pPr>
            <a:r>
              <a:rPr lang="en-US" altLang="en-US" sz="3200" dirty="0">
                <a:latin typeface="Calibri" panose="020F0502020204030204" pitchFamily="34" charset="0"/>
                <a:ea typeface="ＭＳ Ｐゴシック" panose="020B0600070205080204" pitchFamily="34" charset="-128"/>
                <a:cs typeface="Times New Roman" panose="02020603050405020304" pitchFamily="18" charset="0"/>
              </a:rPr>
              <a:t>Actively seeking reliable suppliers.</a:t>
            </a:r>
          </a:p>
          <a:p>
            <a:pPr marL="647700" lvl="1" indent="-457200" eaLnBrk="0" hangingPunct="0">
              <a:spcBef>
                <a:spcPts val="1800"/>
              </a:spcBef>
              <a:spcAft>
                <a:spcPts val="1800"/>
              </a:spcAft>
              <a:buClr>
                <a:srgbClr val="923222"/>
              </a:buClr>
              <a:buSzPct val="115000"/>
              <a:buFont typeface="+mj-lt"/>
              <a:buAutoNum type="arabicPeriod"/>
            </a:pPr>
            <a:r>
              <a:rPr lang="en-US" altLang="en-US" sz="3200" dirty="0">
                <a:latin typeface="Calibri" panose="020F0502020204030204" pitchFamily="34" charset="0"/>
                <a:ea typeface="ＭＳ Ｐゴシック" panose="020B0600070205080204" pitchFamily="34" charset="-128"/>
                <a:cs typeface="Times New Roman" panose="02020603050405020304" pitchFamily="18" charset="0"/>
              </a:rPr>
              <a:t>Working with the expertise</a:t>
            </a:r>
            <a:r>
              <a:rPr lang="en-US" altLang="en-US" sz="320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 </a:t>
            </a:r>
            <a:r>
              <a:rPr lang="en-US" altLang="en-US" sz="3200" dirty="0">
                <a:latin typeface="Calibri" panose="020F0502020204030204" pitchFamily="34" charset="0"/>
                <a:ea typeface="ＭＳ Ｐゴシック" panose="020B0600070205080204" pitchFamily="34" charset="-128"/>
                <a:cs typeface="Times New Roman" panose="02020603050405020304" pitchFamily="18" charset="0"/>
              </a:rPr>
              <a:t>of strategic suppliers to improve quality and materials.</a:t>
            </a:r>
          </a:p>
          <a:p>
            <a:pPr marL="647700" lvl="1" indent="-457200" eaLnBrk="0" hangingPunct="0">
              <a:spcBef>
                <a:spcPts val="1800"/>
              </a:spcBef>
              <a:spcAft>
                <a:spcPts val="1800"/>
              </a:spcAft>
              <a:buClr>
                <a:srgbClr val="923222"/>
              </a:buClr>
              <a:buSzPct val="115000"/>
              <a:buFont typeface="+mj-lt"/>
              <a:buAutoNum type="arabicPeriod"/>
            </a:pPr>
            <a:r>
              <a:rPr lang="en-US" altLang="en-US" sz="3200" dirty="0">
                <a:latin typeface="Calibri" panose="020F0502020204030204" pitchFamily="34" charset="0"/>
                <a:ea typeface="ＭＳ Ｐゴシック" panose="020B0600070205080204" pitchFamily="34" charset="-128"/>
                <a:cs typeface="Times New Roman" panose="02020603050405020304" pitchFamily="18" charset="0"/>
              </a:rPr>
              <a:t>Involving suppliers and purchasing personnel in new product design and development efforts.</a:t>
            </a: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358" t="-2753" r="358" b="5507"/>
          <a:stretch/>
        </p:blipFill>
        <p:spPr>
          <a:xfrm>
            <a:off x="6553200" y="2400301"/>
            <a:ext cx="2362200" cy="4305300"/>
          </a:xfrm>
          <a:prstGeom prst="rect">
            <a:avLst/>
          </a:prstGeom>
        </p:spPr>
      </p:pic>
      <p:sp>
        <p:nvSpPr>
          <p:cNvPr id="3" name="Slide Number Placeholder 2"/>
          <p:cNvSpPr>
            <a:spLocks noGrp="1"/>
          </p:cNvSpPr>
          <p:nvPr>
            <p:ph type="sldNum" sz="quarter" idx="4"/>
          </p:nvPr>
        </p:nvSpPr>
        <p:spPr>
          <a:xfrm>
            <a:off x="8839200" y="6591300"/>
            <a:ext cx="193674" cy="174779"/>
          </a:xfrm>
        </p:spPr>
        <p:txBody>
          <a:bodyPr/>
          <a:lstStyle/>
          <a:p>
            <a:fld id="{E66AA3EA-0569-43EF-BBA3-83FDB109D582}" type="slidenum">
              <a:rPr lang="en-US" smtClean="0"/>
              <a:pPr/>
              <a:t>13</a:t>
            </a:fld>
            <a:endParaRPr lang="en-US" dirty="0"/>
          </a:p>
        </p:txBody>
      </p:sp>
    </p:spTree>
    <p:extLst>
      <p:ext uri="{BB962C8B-B14F-4D97-AF65-F5344CB8AC3E}">
        <p14:creationId xmlns:p14="http://schemas.microsoft.com/office/powerpoint/2010/main" val="3200986452"/>
      </p:ext>
    </p:extLst>
  </p:cSld>
  <p:clrMapOvr>
    <a:masterClrMapping/>
  </p:clrMapOvr>
  <p:transition spd="slow">
    <p:pull dir="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idx="4294967295"/>
          </p:nvPr>
        </p:nvSpPr>
        <p:spPr>
          <a:xfrm>
            <a:off x="228600" y="160866"/>
            <a:ext cx="8439150" cy="440267"/>
          </a:xfrm>
          <a:noFill/>
          <a:ln w="9525">
            <a:noFill/>
            <a:miter lim="800000"/>
            <a:headEnd/>
            <a:tailEnd/>
          </a:ln>
        </p:spPr>
        <p:txBody>
          <a:bodyPr vert="horz" wrap="square" lIns="92075" tIns="46038" rIns="92075" bIns="46038" numCol="1" anchor="ctr" anchorCtr="0" compatLnSpc="1">
            <a:prstTxWarp prst="textNoShape">
              <a:avLst/>
            </a:prstTxWarp>
          </a:bodyPr>
          <a:lstStyle/>
          <a:p>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Discussion Outline</a:t>
            </a:r>
          </a:p>
        </p:txBody>
      </p:sp>
      <p:sp>
        <p:nvSpPr>
          <p:cNvPr id="39939" name="Rectangle 3"/>
          <p:cNvSpPr>
            <a:spLocks noGrp="1" noChangeArrowheads="1"/>
          </p:cNvSpPr>
          <p:nvPr>
            <p:ph type="body" sz="half" idx="4294967295"/>
          </p:nvPr>
        </p:nvSpPr>
        <p:spPr>
          <a:xfrm>
            <a:off x="228600" y="914400"/>
            <a:ext cx="6985000" cy="5867400"/>
          </a:xfrm>
        </p:spPr>
        <p:txBody>
          <a:bodyPr/>
          <a:lstStyle/>
          <a:p>
            <a:pPr marL="514350" lvl="1" indent="-514350">
              <a:spcBef>
                <a:spcPts val="600"/>
              </a:spcBef>
              <a:spcAft>
                <a:spcPts val="1200"/>
              </a:spcAft>
              <a:buClr>
                <a:schemeClr val="bg1">
                  <a:lumMod val="85000"/>
                </a:schemeClr>
              </a:buClr>
              <a:buSzPct val="115000"/>
              <a:buFont typeface="+mj-lt"/>
              <a:buAutoNum type="arabicPeriod"/>
            </a:pPr>
            <a:r>
              <a:rPr lang="en-US" altLang="en-US" sz="28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Defining Procurement and Purchasing</a:t>
            </a:r>
          </a:p>
          <a:p>
            <a:pPr marL="514350" lvl="1" indent="-514350">
              <a:spcBef>
                <a:spcPts val="600"/>
              </a:spcBef>
              <a:spcAft>
                <a:spcPts val="1200"/>
              </a:spcAft>
              <a:buClr>
                <a:srgbClr val="923222"/>
              </a:buClr>
              <a:buSzPct val="115000"/>
              <a:buFont typeface="+mj-lt"/>
              <a:buAutoNum type="arabicPeriod"/>
            </a:pPr>
            <a:r>
              <a:rPr lang="en-US" altLang="en-US" sz="2800" dirty="0">
                <a:latin typeface="Calibri" panose="020F0502020204030204" pitchFamily="34" charset="0"/>
                <a:ea typeface="ＭＳ Ｐゴシック" panose="020B0600070205080204" pitchFamily="34" charset="-128"/>
                <a:cs typeface="Times New Roman" panose="02020603050405020304" pitchFamily="18" charset="0"/>
              </a:rPr>
              <a:t>The Basic Purchasing Process</a:t>
            </a:r>
          </a:p>
          <a:p>
            <a:pPr marL="514350" lvl="1" indent="-514350">
              <a:spcBef>
                <a:spcPts val="600"/>
              </a:spcBef>
              <a:spcAft>
                <a:spcPts val="1200"/>
              </a:spcAft>
              <a:buClr>
                <a:schemeClr val="bg1">
                  <a:lumMod val="85000"/>
                </a:schemeClr>
              </a:buClr>
              <a:buSzPct val="115000"/>
              <a:buFont typeface="+mj-lt"/>
              <a:buAutoNum type="arabicPeriod"/>
            </a:pPr>
            <a:r>
              <a:rPr lang="en-US" altLang="en-US" sz="28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Financial Significance of Purchasing</a:t>
            </a:r>
          </a:p>
          <a:p>
            <a:pPr marL="514350" lvl="1" indent="-514350">
              <a:spcBef>
                <a:spcPts val="600"/>
              </a:spcBef>
              <a:spcAft>
                <a:spcPts val="1200"/>
              </a:spcAft>
              <a:buClr>
                <a:schemeClr val="bg1">
                  <a:lumMod val="85000"/>
                </a:schemeClr>
              </a:buClr>
              <a:buSzPct val="115000"/>
              <a:buFont typeface="+mj-lt"/>
              <a:buAutoNum type="arabicPeriod"/>
            </a:pPr>
            <a:r>
              <a:rPr lang="en-US" altLang="en-US" sz="28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Make versus Buy Decision</a:t>
            </a:r>
          </a:p>
          <a:p>
            <a:pPr marL="514350" lvl="1" indent="-514350">
              <a:spcBef>
                <a:spcPts val="600"/>
              </a:spcBef>
              <a:spcAft>
                <a:spcPts val="1200"/>
              </a:spcAft>
              <a:buClr>
                <a:schemeClr val="bg1">
                  <a:lumMod val="85000"/>
                </a:schemeClr>
              </a:buClr>
              <a:buSzPct val="115000"/>
              <a:buFont typeface="+mj-lt"/>
              <a:buAutoNum type="arabicPeriod"/>
            </a:pPr>
            <a:r>
              <a:rPr lang="en-US" altLang="en-US" sz="28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Organization of Purchasing</a:t>
            </a:r>
          </a:p>
          <a:p>
            <a:pPr marL="514350" lvl="1" indent="-514350">
              <a:spcBef>
                <a:spcPts val="600"/>
              </a:spcBef>
              <a:spcAft>
                <a:spcPts val="1200"/>
              </a:spcAft>
              <a:buClr>
                <a:schemeClr val="bg1">
                  <a:lumMod val="85000"/>
                </a:schemeClr>
              </a:buClr>
              <a:buSzPct val="115000"/>
              <a:buFont typeface="+mj-lt"/>
              <a:buAutoNum type="arabicPeriod"/>
            </a:pPr>
            <a:r>
              <a:rPr lang="en-US" altLang="en-US" sz="28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International Purchasing</a:t>
            </a:r>
          </a:p>
          <a:p>
            <a:pPr marL="514350" lvl="1" indent="-514350">
              <a:spcBef>
                <a:spcPts val="600"/>
              </a:spcBef>
              <a:spcAft>
                <a:spcPts val="1200"/>
              </a:spcAft>
              <a:buClr>
                <a:schemeClr val="bg1">
                  <a:lumMod val="85000"/>
                </a:schemeClr>
              </a:buClr>
              <a:buSzPct val="115000"/>
              <a:buFont typeface="+mj-lt"/>
              <a:buAutoNum type="arabicPeriod"/>
            </a:pPr>
            <a:r>
              <a:rPr lang="en-US" altLang="en-US" sz="28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Government &amp; Non-Profit Purchasing</a:t>
            </a:r>
          </a:p>
          <a:p>
            <a:pPr marL="514350" lvl="1" indent="-514350">
              <a:spcBef>
                <a:spcPts val="600"/>
              </a:spcBef>
              <a:spcAft>
                <a:spcPts val="1200"/>
              </a:spcAft>
              <a:buClr>
                <a:schemeClr val="bg1">
                  <a:lumMod val="85000"/>
                </a:schemeClr>
              </a:buClr>
              <a:buSzPct val="115000"/>
              <a:buFont typeface="+mj-lt"/>
              <a:buAutoNum type="arabicPeriod"/>
            </a:pPr>
            <a:r>
              <a:rPr lang="en-US" altLang="en-US" sz="28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Assessing and Improving the Purchasing Function</a:t>
            </a:r>
          </a:p>
          <a:p>
            <a:pPr marL="347663" lvl="1" indent="-347663">
              <a:spcBef>
                <a:spcPts val="600"/>
              </a:spcBef>
              <a:spcAft>
                <a:spcPts val="1200"/>
              </a:spcAft>
              <a:buClr>
                <a:srgbClr val="923222"/>
              </a:buClr>
              <a:buSzPct val="115000"/>
              <a:buFont typeface="Wingdings" panose="05000000000000000000" pitchFamily="2" charset="2"/>
              <a:buChar char="§"/>
            </a:pPr>
            <a:endParaRPr lang="en-US" altLang="en-US" sz="2800" dirty="0">
              <a:latin typeface="Calibri" panose="020F0502020204030204" pitchFamily="34" charset="0"/>
              <a:ea typeface="ＭＳ Ｐゴシック" panose="020B0600070205080204" pitchFamily="34" charset="-128"/>
              <a:cs typeface="Times New Roman" panose="02020603050405020304" pitchFamily="18" charset="0"/>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924" t="3210" r="6195" b="3086"/>
          <a:stretch/>
        </p:blipFill>
        <p:spPr>
          <a:xfrm flipH="1">
            <a:off x="5892801" y="1539830"/>
            <a:ext cx="3022599" cy="4949584"/>
          </a:xfrm>
          <a:prstGeom prst="rect">
            <a:avLst/>
          </a:prstGeom>
        </p:spPr>
      </p:pic>
      <p:sp>
        <p:nvSpPr>
          <p:cNvPr id="4" name="Slide Number Placeholder 3"/>
          <p:cNvSpPr>
            <a:spLocks noGrp="1"/>
          </p:cNvSpPr>
          <p:nvPr>
            <p:ph type="sldNum" sz="quarter" idx="4"/>
          </p:nvPr>
        </p:nvSpPr>
        <p:spPr>
          <a:xfrm>
            <a:off x="8839200" y="6591300"/>
            <a:ext cx="193674" cy="174779"/>
          </a:xfrm>
        </p:spPr>
        <p:txBody>
          <a:bodyPr/>
          <a:lstStyle/>
          <a:p>
            <a:fld id="{E66AA3EA-0569-43EF-BBA3-83FDB109D582}" type="slidenum">
              <a:rPr lang="en-US" smtClean="0"/>
              <a:pPr/>
              <a:t>14</a:t>
            </a:fld>
            <a:endParaRPr lang="en-US" dirty="0"/>
          </a:p>
        </p:txBody>
      </p:sp>
    </p:spTree>
    <p:extLst>
      <p:ext uri="{BB962C8B-B14F-4D97-AF65-F5344CB8AC3E}">
        <p14:creationId xmlns:p14="http://schemas.microsoft.com/office/powerpoint/2010/main" val="2388033469"/>
      </p:ext>
    </p:extLst>
  </p:cSld>
  <p:clrMapOvr>
    <a:masterClrMapping/>
  </p:clrMapOvr>
  <p:transition spd="slow">
    <p:pull dir="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228600" y="132598"/>
            <a:ext cx="8686800" cy="496804"/>
          </a:xfrm>
          <a:noFill/>
          <a:ln w="9525">
            <a:noFill/>
            <a:miter lim="800000"/>
            <a:headEnd/>
            <a:tailEnd/>
          </a:ln>
          <a:effectLst/>
        </p:spPr>
        <p:txBody>
          <a:bodyPr vert="horz" wrap="square" lIns="92075" tIns="46038" rIns="92075" bIns="46038" numCol="1" rtlCol="0" anchor="b" anchorCtr="0" compatLnSpc="1">
            <a:prstTxWarp prst="textNoShape">
              <a:avLst/>
            </a:prstTxWarp>
            <a:spAutoFit/>
          </a:bodyPr>
          <a:lstStyle/>
          <a:p>
            <a:pPr>
              <a:lnSpc>
                <a:spcPct val="80000"/>
              </a:lnSpc>
            </a:pPr>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Purchasing Process Steps</a:t>
            </a:r>
          </a:p>
        </p:txBody>
      </p:sp>
      <p:sp>
        <p:nvSpPr>
          <p:cNvPr id="3" name="Rectangle 2"/>
          <p:cNvSpPr/>
          <p:nvPr/>
        </p:nvSpPr>
        <p:spPr>
          <a:xfrm>
            <a:off x="228599" y="922867"/>
            <a:ext cx="8796867" cy="5663089"/>
          </a:xfrm>
          <a:prstGeom prst="rect">
            <a:avLst/>
          </a:prstGeom>
        </p:spPr>
        <p:txBody>
          <a:bodyPr wrap="square">
            <a:spAutoFit/>
          </a:bodyPr>
          <a:lstStyle/>
          <a:p>
            <a:pPr marL="457200" marR="0" lvl="0" indent="-457200">
              <a:spcBef>
                <a:spcPts val="600"/>
              </a:spcBef>
              <a:spcAft>
                <a:spcPts val="600"/>
              </a:spcAft>
              <a:buClr>
                <a:srgbClr val="923222"/>
              </a:buClr>
              <a:buFont typeface="+mj-lt"/>
              <a:buAutoNum type="arabicPeriod"/>
              <a:tabLst>
                <a:tab pos="457200" algn="l"/>
              </a:tabLst>
            </a:pPr>
            <a:r>
              <a:rPr lang="en-US" b="1" dirty="0">
                <a:latin typeface="Calibri" panose="020F0502020204030204" pitchFamily="34" charset="0"/>
                <a:ea typeface="Calibri" panose="020F0502020204030204" pitchFamily="34" charset="0"/>
                <a:cs typeface="Times New Roman" panose="02020603050405020304" pitchFamily="18" charset="0"/>
              </a:rPr>
              <a:t>A need is identified, and a Purchase Requisition is issued </a:t>
            </a:r>
          </a:p>
          <a:p>
            <a:pPr marL="804863" marR="0" lvl="2" indent="-228600">
              <a:spcBef>
                <a:spcPts val="0"/>
              </a:spcBef>
              <a:spcAft>
                <a:spcPts val="600"/>
              </a:spcAft>
              <a:buClr>
                <a:srgbClr val="923222"/>
              </a:buClr>
              <a:buFont typeface="Wingdings" panose="05000000000000000000" pitchFamily="2" charset="2"/>
              <a:buChar char="§"/>
              <a:tabLst>
                <a:tab pos="914400" algn="l"/>
              </a:tabLst>
            </a:pPr>
            <a:r>
              <a:rPr lang="en-US" sz="2000" u="sng" dirty="0">
                <a:latin typeface="Calibri" panose="020F0502020204030204" pitchFamily="34" charset="0"/>
                <a:ea typeface="Calibri" panose="020F0502020204030204" pitchFamily="34" charset="0"/>
                <a:cs typeface="Times New Roman" panose="02020603050405020304" pitchFamily="18" charset="0"/>
              </a:rPr>
              <a:t>Request for goods or services</a:t>
            </a:r>
            <a:r>
              <a:rPr lang="en-US" sz="2000" dirty="0">
                <a:latin typeface="Calibri" panose="020F0502020204030204" pitchFamily="34" charset="0"/>
                <a:ea typeface="Calibri" panose="020F0502020204030204" pitchFamily="34" charset="0"/>
                <a:cs typeface="Times New Roman" panose="02020603050405020304" pitchFamily="18" charset="0"/>
              </a:rPr>
              <a:t> submitted to the Procurement/Purchasing organization for action.  Typically initiated by a user within an organization</a:t>
            </a:r>
          </a:p>
          <a:p>
            <a:pPr marL="457200" indent="-457200">
              <a:spcBef>
                <a:spcPts val="1800"/>
              </a:spcBef>
              <a:spcAft>
                <a:spcPts val="600"/>
              </a:spcAft>
              <a:buClr>
                <a:srgbClr val="923222"/>
              </a:buClr>
              <a:buFont typeface="+mj-lt"/>
              <a:buAutoNum type="arabicPeriod"/>
              <a:tabLst>
                <a:tab pos="457200" algn="l"/>
              </a:tabLst>
            </a:pPr>
            <a:r>
              <a:rPr lang="en-US" b="1" dirty="0">
                <a:latin typeface="Calibri" panose="020F0502020204030204" pitchFamily="34" charset="0"/>
                <a:ea typeface="Calibri" panose="020F0502020204030204" pitchFamily="34" charset="0"/>
                <a:cs typeface="Times New Roman" panose="02020603050405020304" pitchFamily="18" charset="0"/>
              </a:rPr>
              <a:t>Obtain authorization as necessary</a:t>
            </a:r>
          </a:p>
          <a:p>
            <a:pPr marL="804863" lvl="2" indent="-228600">
              <a:spcBef>
                <a:spcPts val="0"/>
              </a:spcBef>
              <a:spcAft>
                <a:spcPts val="600"/>
              </a:spcAft>
              <a:buClr>
                <a:srgbClr val="923222"/>
              </a:buClr>
              <a:buFont typeface="Wingdings" panose="05000000000000000000" pitchFamily="2" charset="2"/>
              <a:buChar char="§"/>
              <a:tabLst>
                <a:tab pos="914400" algn="l"/>
              </a:tabLst>
            </a:pPr>
            <a:r>
              <a:rPr lang="en-US" sz="2000" dirty="0">
                <a:latin typeface="Calibri" panose="020F0502020204030204" pitchFamily="34" charset="0"/>
                <a:ea typeface="Calibri" panose="020F0502020204030204" pitchFamily="34" charset="0"/>
                <a:cs typeface="Times New Roman" panose="02020603050405020304" pitchFamily="18" charset="0"/>
              </a:rPr>
              <a:t>A Purchase Requisition may be routed to an </a:t>
            </a:r>
            <a:r>
              <a:rPr lang="en-US" sz="2000" u="sng" dirty="0">
                <a:latin typeface="Calibri" panose="020F0502020204030204" pitchFamily="34" charset="0"/>
                <a:ea typeface="Calibri" panose="020F0502020204030204" pitchFamily="34" charset="0"/>
                <a:cs typeface="Times New Roman" panose="02020603050405020304" pitchFamily="18" charset="0"/>
              </a:rPr>
              <a:t>authorized approver(s)</a:t>
            </a:r>
            <a:r>
              <a:rPr lang="en-US" sz="2000" dirty="0">
                <a:latin typeface="Calibri" panose="020F0502020204030204" pitchFamily="34" charset="0"/>
                <a:ea typeface="Calibri" panose="020F0502020204030204" pitchFamily="34" charset="0"/>
                <a:cs typeface="Times New Roman" panose="02020603050405020304" pitchFamily="18" charset="0"/>
              </a:rPr>
              <a:t> depending on the type of material or service being requested and/or the dollar value of the request.  </a:t>
            </a:r>
          </a:p>
          <a:p>
            <a:pPr marL="804863" lvl="2" indent="-228600">
              <a:spcBef>
                <a:spcPts val="0"/>
              </a:spcBef>
              <a:spcAft>
                <a:spcPts val="600"/>
              </a:spcAft>
              <a:buClr>
                <a:srgbClr val="923222"/>
              </a:buClr>
              <a:buFont typeface="Wingdings" panose="05000000000000000000" pitchFamily="2" charset="2"/>
              <a:buChar char="§"/>
              <a:tabLst>
                <a:tab pos="914400" algn="l"/>
              </a:tabLst>
            </a:pPr>
            <a:r>
              <a:rPr lang="en-US" sz="2000" dirty="0">
                <a:latin typeface="Calibri" panose="020F0502020204030204" pitchFamily="34" charset="0"/>
                <a:ea typeface="Calibri" panose="020F0502020204030204" pitchFamily="34" charset="0"/>
                <a:cs typeface="Times New Roman" panose="02020603050405020304" pitchFamily="18" charset="0"/>
              </a:rPr>
              <a:t>Multiple authorizations, may be necessary if the value exceeds a specific threshold.</a:t>
            </a:r>
          </a:p>
          <a:p>
            <a:pPr marL="457200" indent="-457200">
              <a:spcBef>
                <a:spcPts val="1800"/>
              </a:spcBef>
              <a:spcAft>
                <a:spcPts val="600"/>
              </a:spcAft>
              <a:buClr>
                <a:srgbClr val="923222"/>
              </a:buClr>
              <a:buFont typeface="+mj-lt"/>
              <a:buAutoNum type="arabicPeriod"/>
              <a:tabLst>
                <a:tab pos="457200" algn="l"/>
              </a:tabLst>
            </a:pPr>
            <a:r>
              <a:rPr lang="en-US" b="1" dirty="0">
                <a:latin typeface="Calibri" panose="020F0502020204030204" pitchFamily="34" charset="0"/>
                <a:ea typeface="Calibri" panose="020F0502020204030204" pitchFamily="34" charset="0"/>
                <a:cs typeface="Times New Roman" panose="02020603050405020304" pitchFamily="18" charset="0"/>
              </a:rPr>
              <a:t>Identify and evaluate potential suppliers</a:t>
            </a:r>
          </a:p>
          <a:p>
            <a:pPr marL="804863" marR="0" lvl="2" indent="-228600">
              <a:spcBef>
                <a:spcPts val="0"/>
              </a:spcBef>
              <a:spcAft>
                <a:spcPts val="600"/>
              </a:spcAft>
              <a:buClr>
                <a:srgbClr val="923222"/>
              </a:buClr>
              <a:buFont typeface="Wingdings" panose="05000000000000000000" pitchFamily="2" charset="2"/>
              <a:buChar char="§"/>
              <a:tabLst>
                <a:tab pos="914400" algn="l"/>
              </a:tabLst>
            </a:pPr>
            <a:r>
              <a:rPr lang="en-US" sz="2000" dirty="0">
                <a:latin typeface="Calibri" panose="020F0502020204030204" pitchFamily="34" charset="0"/>
                <a:ea typeface="Calibri" panose="020F0502020204030204" pitchFamily="34" charset="0"/>
                <a:cs typeface="Times New Roman" panose="02020603050405020304" pitchFamily="18" charset="0"/>
              </a:rPr>
              <a:t>May be determined from a list of approved Suppliers.</a:t>
            </a:r>
          </a:p>
          <a:p>
            <a:pPr marL="804863" marR="0" lvl="2" indent="-228600">
              <a:spcBef>
                <a:spcPts val="600"/>
              </a:spcBef>
              <a:spcAft>
                <a:spcPts val="600"/>
              </a:spcAft>
              <a:buClr>
                <a:srgbClr val="923222"/>
              </a:buClr>
              <a:buFont typeface="Wingdings" panose="05000000000000000000" pitchFamily="2" charset="2"/>
              <a:buChar char="§"/>
              <a:tabLst>
                <a:tab pos="914400" algn="l"/>
              </a:tabLst>
            </a:pPr>
            <a:r>
              <a:rPr lang="en-US" sz="2000" dirty="0">
                <a:latin typeface="Calibri" panose="020F0502020204030204" pitchFamily="34" charset="0"/>
                <a:ea typeface="Calibri" panose="020F0502020204030204" pitchFamily="34" charset="0"/>
                <a:cs typeface="Times New Roman" panose="02020603050405020304" pitchFamily="18" charset="0"/>
              </a:rPr>
              <a:t>Alternatively, a </a:t>
            </a:r>
            <a:r>
              <a:rPr lang="en-US" sz="2000" u="sng" dirty="0">
                <a:latin typeface="Calibri" panose="020F0502020204030204" pitchFamily="34" charset="0"/>
                <a:ea typeface="Calibri" panose="020F0502020204030204" pitchFamily="34" charset="0"/>
                <a:cs typeface="Times New Roman" panose="02020603050405020304" pitchFamily="18" charset="0"/>
              </a:rPr>
              <a:t>Request for Information (RFI) </a:t>
            </a:r>
            <a:r>
              <a:rPr lang="en-US" sz="2000" dirty="0">
                <a:latin typeface="Calibri" panose="020F0502020204030204" pitchFamily="34" charset="0"/>
                <a:ea typeface="Calibri" panose="020F0502020204030204" pitchFamily="34" charset="0"/>
                <a:cs typeface="Times New Roman" panose="02020603050405020304" pitchFamily="18" charset="0"/>
              </a:rPr>
              <a:t>may be used to collect information from potential suppliers on their capabilities in supplying the material or service.  </a:t>
            </a:r>
          </a:p>
        </p:txBody>
      </p:sp>
      <p:sp>
        <p:nvSpPr>
          <p:cNvPr id="4" name="TextBox 3"/>
          <p:cNvSpPr txBox="1"/>
          <p:nvPr/>
        </p:nvSpPr>
        <p:spPr>
          <a:xfrm>
            <a:off x="5941060" y="196334"/>
            <a:ext cx="2974340" cy="369332"/>
          </a:xfrm>
          <a:prstGeom prst="rect">
            <a:avLst/>
          </a:prstGeom>
          <a:solidFill>
            <a:schemeClr val="accent1">
              <a:lumMod val="20000"/>
              <a:lumOff val="80000"/>
            </a:schemeClr>
          </a:solidFill>
        </p:spPr>
        <p:txBody>
          <a:bodyPr wrap="none" rtlCol="0">
            <a:spAutoFit/>
          </a:bodyPr>
          <a:lstStyle/>
          <a:p>
            <a:r>
              <a:rPr lang="en-US" sz="1800" b="1" i="1" dirty="0">
                <a:latin typeface="Calibri" panose="020F0502020204030204" pitchFamily="34" charset="0"/>
              </a:rPr>
              <a:t>Industrial Purchasing Process</a:t>
            </a:r>
          </a:p>
        </p:txBody>
      </p:sp>
      <p:sp>
        <p:nvSpPr>
          <p:cNvPr id="6" name="Slide Number Placeholder 5"/>
          <p:cNvSpPr>
            <a:spLocks noGrp="1"/>
          </p:cNvSpPr>
          <p:nvPr>
            <p:ph type="sldNum" sz="quarter" idx="4"/>
          </p:nvPr>
        </p:nvSpPr>
        <p:spPr>
          <a:xfrm>
            <a:off x="8839200" y="6591300"/>
            <a:ext cx="193674" cy="174779"/>
          </a:xfrm>
        </p:spPr>
        <p:txBody>
          <a:bodyPr/>
          <a:lstStyle/>
          <a:p>
            <a:fld id="{E66AA3EA-0569-43EF-BBA3-83FDB109D582}" type="slidenum">
              <a:rPr lang="en-US" smtClean="0"/>
              <a:pPr/>
              <a:t>15</a:t>
            </a:fld>
            <a:endParaRPr lang="en-US" dirty="0"/>
          </a:p>
        </p:txBody>
      </p:sp>
    </p:spTree>
    <p:extLst>
      <p:ext uri="{BB962C8B-B14F-4D97-AF65-F5344CB8AC3E}">
        <p14:creationId xmlns:p14="http://schemas.microsoft.com/office/powerpoint/2010/main" val="3995448045"/>
      </p:ext>
    </p:extLst>
  </p:cSld>
  <p:clrMapOvr>
    <a:masterClrMapping/>
  </p:clrMapOvr>
  <p:transition spd="slow">
    <p:pull dir="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22867"/>
            <a:ext cx="8686800" cy="5847755"/>
          </a:xfrm>
          <a:prstGeom prst="rect">
            <a:avLst/>
          </a:prstGeom>
        </p:spPr>
        <p:txBody>
          <a:bodyPr wrap="square">
            <a:spAutoFit/>
          </a:bodyPr>
          <a:lstStyle/>
          <a:p>
            <a:pPr marL="457200" indent="-457200">
              <a:spcBef>
                <a:spcPts val="600"/>
              </a:spcBef>
              <a:spcAft>
                <a:spcPts val="1200"/>
              </a:spcAft>
              <a:buClr>
                <a:srgbClr val="923222"/>
              </a:buClr>
              <a:buFont typeface="+mj-lt"/>
              <a:buAutoNum type="arabicPeriod" startAt="4"/>
            </a:pPr>
            <a:r>
              <a:rPr lang="en-US" b="1" dirty="0">
                <a:latin typeface="Calibri" panose="020F0502020204030204" pitchFamily="34" charset="0"/>
                <a:ea typeface="Calibri" panose="020F0502020204030204" pitchFamily="34" charset="0"/>
                <a:cs typeface="Times New Roman" panose="02020603050405020304" pitchFamily="18" charset="0"/>
              </a:rPr>
              <a:t>Make supplier selection</a:t>
            </a:r>
          </a:p>
          <a:p>
            <a:pPr marL="919163" lvl="2" indent="-342900">
              <a:spcBef>
                <a:spcPts val="0"/>
              </a:spcBef>
              <a:spcAft>
                <a:spcPts val="1200"/>
              </a:spcAft>
              <a:buClr>
                <a:srgbClr val="923222"/>
              </a:buClr>
              <a:buFont typeface="+mj-lt"/>
              <a:buAutoNum type="arabicPeriod"/>
              <a:tabLst>
                <a:tab pos="914400" algn="l"/>
              </a:tabLst>
            </a:pPr>
            <a:r>
              <a:rPr lang="en-US" sz="2000" dirty="0">
                <a:latin typeface="Calibri" panose="020F0502020204030204" pitchFamily="34" charset="0"/>
                <a:ea typeface="Calibri" panose="020F0502020204030204" pitchFamily="34" charset="0"/>
                <a:cs typeface="Times New Roman" panose="02020603050405020304" pitchFamily="18" charset="0"/>
              </a:rPr>
              <a:t>If the Buyer already knows which supplier they will buy from, move to step 3.</a:t>
            </a:r>
          </a:p>
          <a:p>
            <a:pPr marL="919162" lvl="2" indent="-342900">
              <a:spcBef>
                <a:spcPts val="600"/>
              </a:spcBef>
              <a:spcAft>
                <a:spcPts val="1200"/>
              </a:spcAft>
              <a:buClr>
                <a:srgbClr val="923222"/>
              </a:buClr>
              <a:buFont typeface="+mj-lt"/>
              <a:buAutoNum type="arabicPeriod"/>
              <a:tabLst>
                <a:tab pos="914400" algn="l"/>
              </a:tabLst>
            </a:pPr>
            <a:r>
              <a:rPr lang="en-US" sz="2000" dirty="0">
                <a:latin typeface="Calibri" panose="020F0502020204030204" pitchFamily="34" charset="0"/>
                <a:ea typeface="Calibri" panose="020F0502020204030204" pitchFamily="34" charset="0"/>
                <a:cs typeface="Times New Roman" panose="02020603050405020304" pitchFamily="18" charset="0"/>
              </a:rPr>
              <a:t>If not, a </a:t>
            </a:r>
            <a:r>
              <a:rPr lang="en-US" sz="2000" u="sng" dirty="0">
                <a:latin typeface="Calibri" panose="020F0502020204030204" pitchFamily="34" charset="0"/>
                <a:ea typeface="Calibri" panose="020F0502020204030204" pitchFamily="34" charset="0"/>
                <a:cs typeface="Times New Roman" panose="02020603050405020304" pitchFamily="18" charset="0"/>
              </a:rPr>
              <a:t>competitive bidding process</a:t>
            </a:r>
            <a:r>
              <a:rPr lang="en-US" sz="2000" dirty="0">
                <a:latin typeface="Calibri" panose="020F0502020204030204" pitchFamily="34" charset="0"/>
                <a:ea typeface="Calibri" panose="020F0502020204030204" pitchFamily="34" charset="0"/>
                <a:cs typeface="Times New Roman" panose="02020603050405020304" pitchFamily="18" charset="0"/>
              </a:rPr>
              <a:t> may be initiated through the use of a Request for Proposal (RFP) or a Request for Quotation (RFQ).</a:t>
            </a:r>
          </a:p>
          <a:p>
            <a:pPr marL="1257300" lvl="3" indent="-342900">
              <a:spcBef>
                <a:spcPts val="600"/>
              </a:spcBef>
              <a:spcAft>
                <a:spcPts val="1200"/>
              </a:spcAft>
              <a:buClr>
                <a:srgbClr val="923222"/>
              </a:buClr>
              <a:buFont typeface="Symbol" panose="05050102010706020507" pitchFamily="18" charset="2"/>
              <a:buChar char="-"/>
              <a:tabLst>
                <a:tab pos="914400" algn="l"/>
              </a:tabLst>
            </a:pPr>
            <a:r>
              <a:rPr lang="en-US" sz="2000" dirty="0">
                <a:latin typeface="Calibri" panose="020F0502020204030204" pitchFamily="34" charset="0"/>
                <a:ea typeface="Calibri" panose="020F0502020204030204" pitchFamily="34" charset="0"/>
                <a:cs typeface="Times New Roman" panose="02020603050405020304" pitchFamily="18" charset="0"/>
              </a:rPr>
              <a:t>Buyer issues a </a:t>
            </a:r>
            <a:r>
              <a:rPr lang="en-US" sz="2000" dirty="0">
                <a:solidFill>
                  <a:srgbClr val="923222"/>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Request for Proposal (RFP) </a:t>
            </a:r>
            <a:r>
              <a:rPr lang="en-US" sz="2000" dirty="0">
                <a:latin typeface="Calibri" panose="020F0502020204030204" pitchFamily="34" charset="0"/>
                <a:ea typeface="Calibri" panose="020F0502020204030204" pitchFamily="34" charset="0"/>
                <a:cs typeface="Times New Roman" panose="02020603050405020304" pitchFamily="18" charset="0"/>
              </a:rPr>
              <a:t>for items which have not been previously purchased, or not purchased from a specific supplier being evaluated.  Supplier(s) provides their proposal to supply the item(s) including price and delivery.</a:t>
            </a:r>
          </a:p>
          <a:p>
            <a:pPr marL="1257300" lvl="3" indent="-342900">
              <a:spcBef>
                <a:spcPts val="600"/>
              </a:spcBef>
              <a:spcAft>
                <a:spcPts val="1200"/>
              </a:spcAft>
              <a:buClr>
                <a:srgbClr val="923222"/>
              </a:buClr>
              <a:buFont typeface="Symbol" panose="05050102010706020507" pitchFamily="18" charset="2"/>
              <a:buChar char="-"/>
              <a:tabLst>
                <a:tab pos="914400" algn="l"/>
              </a:tabLst>
            </a:pPr>
            <a:r>
              <a:rPr lang="en-US" sz="2000" dirty="0">
                <a:latin typeface="Calibri" panose="020F0502020204030204" pitchFamily="34" charset="0"/>
                <a:ea typeface="Calibri" panose="020F0502020204030204" pitchFamily="34" charset="0"/>
                <a:cs typeface="Times New Roman" panose="02020603050405020304" pitchFamily="18" charset="0"/>
              </a:rPr>
              <a:t>Buyer issues a </a:t>
            </a:r>
            <a:r>
              <a:rPr lang="en-US" sz="2000" dirty="0">
                <a:solidFill>
                  <a:srgbClr val="923222"/>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Request for Quotation (RFQ)</a:t>
            </a:r>
            <a:r>
              <a:rPr lang="en-US" sz="20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for routine or repeat purchased items.  Supplier(s) provides a price and delivery quote on the specific item(s) requested. </a:t>
            </a:r>
          </a:p>
          <a:p>
            <a:pPr marL="919162" lvl="2" indent="-342900">
              <a:spcBef>
                <a:spcPts val="600"/>
              </a:spcBef>
              <a:spcAft>
                <a:spcPts val="1200"/>
              </a:spcAft>
              <a:buClr>
                <a:srgbClr val="923222"/>
              </a:buClr>
              <a:buFont typeface="+mj-lt"/>
              <a:buAutoNum type="arabicPeriod"/>
              <a:tabLst>
                <a:tab pos="914400" algn="l"/>
              </a:tabLst>
            </a:pPr>
            <a:r>
              <a:rPr lang="en-US" sz="2000" dirty="0">
                <a:latin typeface="Calibri" panose="020F0502020204030204" pitchFamily="34" charset="0"/>
                <a:ea typeface="Calibri" panose="020F0502020204030204" pitchFamily="34" charset="0"/>
                <a:cs typeface="Times New Roman" panose="02020603050405020304" pitchFamily="18" charset="0"/>
              </a:rPr>
              <a:t>A Supplier is selected from the RFP or RFQ bids received based on criteria determined by the Buyer, including price, availability, quality, delivery costs, etc.</a:t>
            </a:r>
          </a:p>
        </p:txBody>
      </p:sp>
      <p:sp>
        <p:nvSpPr>
          <p:cNvPr id="5" name="Rectangle 2"/>
          <p:cNvSpPr>
            <a:spLocks noGrp="1" noChangeArrowheads="1"/>
          </p:cNvSpPr>
          <p:nvPr>
            <p:ph type="title" idx="4294967295"/>
          </p:nvPr>
        </p:nvSpPr>
        <p:spPr>
          <a:xfrm>
            <a:off x="228600" y="132598"/>
            <a:ext cx="8686800" cy="496804"/>
          </a:xfrm>
          <a:noFill/>
          <a:ln w="9525">
            <a:noFill/>
            <a:miter lim="800000"/>
            <a:headEnd/>
            <a:tailEnd/>
          </a:ln>
          <a:effectLst/>
        </p:spPr>
        <p:txBody>
          <a:bodyPr vert="horz" wrap="square" lIns="92075" tIns="46038" rIns="92075" bIns="46038" numCol="1" rtlCol="0" anchor="b" anchorCtr="0" compatLnSpc="1">
            <a:prstTxWarp prst="textNoShape">
              <a:avLst/>
            </a:prstTxWarp>
            <a:spAutoFit/>
          </a:bodyPr>
          <a:lstStyle/>
          <a:p>
            <a:pPr>
              <a:lnSpc>
                <a:spcPct val="80000"/>
              </a:lnSpc>
            </a:pPr>
            <a:r>
              <a:rPr lang="en-US" sz="3200" kern="1200" dirty="0">
                <a:solidFill>
                  <a:srgbClr val="923222"/>
                </a:solidFill>
                <a:effectLst>
                  <a:outerShdw blurRad="38100" dist="38100" dir="2700000" algn="tl">
                    <a:srgbClr val="C0C0C0"/>
                  </a:outerShdw>
                </a:effectLst>
                <a:latin typeface="Calibri" panose="020F0502020204030204" pitchFamily="34" charset="0"/>
                <a:cs typeface="Arial" charset="0"/>
              </a:rPr>
              <a:t>Purchasing Process Steps </a:t>
            </a:r>
            <a:r>
              <a:rPr lang="en-US" sz="2000" b="0" i="1" kern="1200" dirty="0">
                <a:solidFill>
                  <a:srgbClr val="923222"/>
                </a:solidFill>
                <a:latin typeface="Calibri" panose="020F0502020204030204" pitchFamily="34" charset="0"/>
                <a:ea typeface="+mn-ea"/>
                <a:cs typeface="Arial" charset="0"/>
              </a:rPr>
              <a:t>(continued)</a:t>
            </a:r>
            <a:endParaRPr lang="en-US" sz="1400" b="0" i="1" kern="1200" dirty="0">
              <a:solidFill>
                <a:srgbClr val="923222"/>
              </a:solidFill>
              <a:latin typeface="Calibri" panose="020F0502020204030204" pitchFamily="34" charset="0"/>
              <a:ea typeface="+mn-ea"/>
              <a:cs typeface="Arial" charset="0"/>
            </a:endParaRPr>
          </a:p>
        </p:txBody>
      </p:sp>
      <p:sp>
        <p:nvSpPr>
          <p:cNvPr id="6" name="Slide Number Placeholder 5"/>
          <p:cNvSpPr>
            <a:spLocks noGrp="1"/>
          </p:cNvSpPr>
          <p:nvPr>
            <p:ph type="sldNum" sz="quarter" idx="4"/>
          </p:nvPr>
        </p:nvSpPr>
        <p:spPr>
          <a:xfrm>
            <a:off x="8839200" y="6591300"/>
            <a:ext cx="193674" cy="174779"/>
          </a:xfrm>
        </p:spPr>
        <p:txBody>
          <a:bodyPr/>
          <a:lstStyle/>
          <a:p>
            <a:fld id="{E66AA3EA-0569-43EF-BBA3-83FDB109D582}" type="slidenum">
              <a:rPr lang="en-US" smtClean="0"/>
              <a:pPr/>
              <a:t>16</a:t>
            </a:fld>
            <a:endParaRPr lang="en-US" dirty="0"/>
          </a:p>
        </p:txBody>
      </p:sp>
    </p:spTree>
    <p:extLst>
      <p:ext uri="{BB962C8B-B14F-4D97-AF65-F5344CB8AC3E}">
        <p14:creationId xmlns:p14="http://schemas.microsoft.com/office/powerpoint/2010/main" val="1264799981"/>
      </p:ext>
    </p:extLst>
  </p:cSld>
  <p:clrMapOvr>
    <a:masterClrMapping/>
  </p:clrMapOvr>
  <p:transition spd="slow">
    <p:pull dir="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4985980"/>
          </a:xfrm>
          <a:prstGeom prst="rect">
            <a:avLst/>
          </a:prstGeom>
        </p:spPr>
        <p:txBody>
          <a:bodyPr wrap="square">
            <a:spAutoFit/>
          </a:bodyPr>
          <a:lstStyle/>
          <a:p>
            <a:pPr marL="457200" lvl="0" indent="-457200">
              <a:spcBef>
                <a:spcPts val="600"/>
              </a:spcBef>
              <a:spcAft>
                <a:spcPts val="1200"/>
              </a:spcAft>
              <a:buClr>
                <a:srgbClr val="923222"/>
              </a:buClr>
              <a:buFont typeface="+mj-lt"/>
              <a:buAutoNum type="arabicPeriod" startAt="5"/>
            </a:pPr>
            <a:r>
              <a:rPr lang="en-US" b="1" dirty="0">
                <a:latin typeface="Calibri" panose="020F0502020204030204" pitchFamily="34" charset="0"/>
                <a:ea typeface="Calibri" panose="020F0502020204030204" pitchFamily="34" charset="0"/>
                <a:cs typeface="Times New Roman" panose="02020603050405020304" pitchFamily="18" charset="0"/>
              </a:rPr>
              <a:t>Purchase Order (PO) is created and delivered to the supplier.</a:t>
            </a:r>
          </a:p>
          <a:p>
            <a:pPr marL="800100" lvl="2" indent="-223838">
              <a:spcBef>
                <a:spcPts val="600"/>
              </a:spcBef>
              <a:spcAft>
                <a:spcPts val="1200"/>
              </a:spcAft>
              <a:buClr>
                <a:srgbClr val="923222"/>
              </a:buClr>
              <a:buFont typeface="Wingdings" panose="05000000000000000000" pitchFamily="2" charset="2"/>
              <a:buChar char="§"/>
              <a:tabLst>
                <a:tab pos="914400" algn="l"/>
              </a:tabLst>
            </a:pPr>
            <a:r>
              <a:rPr lang="en-US" sz="2000" dirty="0">
                <a:latin typeface="Calibri" panose="020F0502020204030204" pitchFamily="34" charset="0"/>
                <a:ea typeface="Calibri" panose="020F0502020204030204" pitchFamily="34" charset="0"/>
                <a:cs typeface="Times New Roman" panose="02020603050405020304" pitchFamily="18" charset="0"/>
              </a:rPr>
              <a:t>To inform the supplier of the intent to purchase. </a:t>
            </a:r>
          </a:p>
          <a:p>
            <a:pPr marL="800100" lvl="2" indent="-223838">
              <a:spcBef>
                <a:spcPts val="600"/>
              </a:spcBef>
              <a:spcAft>
                <a:spcPts val="1200"/>
              </a:spcAft>
              <a:buClr>
                <a:srgbClr val="923222"/>
              </a:buClr>
              <a:buFont typeface="Wingdings" panose="05000000000000000000" pitchFamily="2" charset="2"/>
              <a:buChar char="§"/>
              <a:tabLst>
                <a:tab pos="914400" algn="l"/>
              </a:tabLst>
            </a:pPr>
            <a:r>
              <a:rPr lang="en-US" sz="2000" dirty="0">
                <a:latin typeface="Calibri" panose="020F0502020204030204" pitchFamily="34" charset="0"/>
                <a:ea typeface="Calibri" panose="020F0502020204030204" pitchFamily="34" charset="0"/>
                <a:cs typeface="Times New Roman" panose="02020603050405020304" pitchFamily="18" charset="0"/>
              </a:rPr>
              <a:t>To identify the </a:t>
            </a:r>
            <a:r>
              <a:rPr lang="en-US" sz="2000" b="1" dirty="0">
                <a:latin typeface="Calibri" panose="020F0502020204030204" pitchFamily="34" charset="0"/>
                <a:ea typeface="Calibri" panose="020F0502020204030204" pitchFamily="34" charset="0"/>
                <a:cs typeface="Times New Roman" panose="02020603050405020304" pitchFamily="18" charset="0"/>
              </a:rPr>
              <a:t>item(s)</a:t>
            </a:r>
            <a:r>
              <a:rPr lang="en-US" sz="2000" dirty="0">
                <a:latin typeface="Calibri" panose="020F0502020204030204" pitchFamily="34" charset="0"/>
                <a:ea typeface="Calibri" panose="020F0502020204030204" pitchFamily="34" charset="0"/>
                <a:cs typeface="Times New Roman" panose="02020603050405020304" pitchFamily="18" charset="0"/>
              </a:rPr>
              <a:t> to be procured, the </a:t>
            </a:r>
            <a:r>
              <a:rPr lang="en-US" sz="2000" b="1" dirty="0">
                <a:latin typeface="Calibri" panose="020F0502020204030204" pitchFamily="34" charset="0"/>
                <a:ea typeface="Calibri" panose="020F0502020204030204" pitchFamily="34" charset="0"/>
                <a:cs typeface="Times New Roman" panose="02020603050405020304" pitchFamily="18" charset="0"/>
              </a:rPr>
              <a:t>quantity</a:t>
            </a:r>
            <a:r>
              <a:rPr lang="en-US" sz="2000" dirty="0">
                <a:latin typeface="Calibri" panose="020F0502020204030204" pitchFamily="34" charset="0"/>
                <a:ea typeface="Calibri" panose="020F0502020204030204" pitchFamily="34" charset="0"/>
                <a:cs typeface="Times New Roman" panose="02020603050405020304" pitchFamily="18" charset="0"/>
              </a:rPr>
              <a:t> required, the requested </a:t>
            </a:r>
            <a:r>
              <a:rPr lang="en-US" sz="2000" b="1" dirty="0">
                <a:latin typeface="Calibri" panose="020F0502020204030204" pitchFamily="34" charset="0"/>
                <a:ea typeface="Calibri" panose="020F0502020204030204" pitchFamily="34" charset="0"/>
                <a:cs typeface="Times New Roman" panose="02020603050405020304" pitchFamily="18" charset="0"/>
              </a:rPr>
              <a:t>delivery date(s),</a:t>
            </a:r>
            <a:r>
              <a:rPr lang="en-US" sz="2000" dirty="0">
                <a:latin typeface="Calibri" panose="020F0502020204030204" pitchFamily="34" charset="0"/>
                <a:ea typeface="Calibri" panose="020F0502020204030204" pitchFamily="34" charset="0"/>
                <a:cs typeface="Times New Roman" panose="02020603050405020304" pitchFamily="18" charset="0"/>
              </a:rPr>
              <a:t> the </a:t>
            </a:r>
            <a:r>
              <a:rPr lang="en-US" sz="2000" b="1" dirty="0">
                <a:latin typeface="Calibri" panose="020F0502020204030204" pitchFamily="34" charset="0"/>
                <a:ea typeface="Calibri" panose="020F0502020204030204" pitchFamily="34" charset="0"/>
                <a:cs typeface="Times New Roman" panose="02020603050405020304" pitchFamily="18" charset="0"/>
              </a:rPr>
              <a:t>price</a:t>
            </a:r>
            <a:r>
              <a:rPr lang="en-US" sz="2000" dirty="0">
                <a:latin typeface="Calibri" panose="020F0502020204030204" pitchFamily="34" charset="0"/>
                <a:ea typeface="Calibri" panose="020F0502020204030204" pitchFamily="34" charset="0"/>
                <a:cs typeface="Times New Roman" panose="02020603050405020304" pitchFamily="18" charset="0"/>
              </a:rPr>
              <a:t> to be paid, the delivery </a:t>
            </a:r>
            <a:r>
              <a:rPr lang="en-US" sz="2000" b="1" dirty="0">
                <a:latin typeface="Calibri" panose="020F0502020204030204" pitchFamily="34" charset="0"/>
                <a:ea typeface="Calibri" panose="020F0502020204030204" pitchFamily="34" charset="0"/>
                <a:cs typeface="Times New Roman" panose="02020603050405020304" pitchFamily="18" charset="0"/>
              </a:rPr>
              <a:t>location</a:t>
            </a:r>
            <a:r>
              <a:rPr lang="en-US" sz="2000" dirty="0">
                <a:latin typeface="Calibri" panose="020F0502020204030204" pitchFamily="34" charset="0"/>
                <a:ea typeface="Calibri" panose="020F0502020204030204" pitchFamily="34" charset="0"/>
                <a:cs typeface="Times New Roman" panose="02020603050405020304" pitchFamily="18" charset="0"/>
              </a:rPr>
              <a:t>, and any </a:t>
            </a:r>
            <a:r>
              <a:rPr lang="en-US" sz="2000" b="1" dirty="0">
                <a:latin typeface="Calibri" panose="020F0502020204030204" pitchFamily="34" charset="0"/>
                <a:ea typeface="Calibri" panose="020F0502020204030204" pitchFamily="34" charset="0"/>
                <a:cs typeface="Times New Roman" panose="02020603050405020304" pitchFamily="18" charset="0"/>
              </a:rPr>
              <a:t>terms and conditions </a:t>
            </a:r>
            <a:r>
              <a:rPr lang="en-US" sz="2000" dirty="0">
                <a:latin typeface="Calibri" panose="020F0502020204030204" pitchFamily="34" charset="0"/>
                <a:ea typeface="Calibri" panose="020F0502020204030204" pitchFamily="34" charset="0"/>
                <a:cs typeface="Times New Roman" panose="02020603050405020304" pitchFamily="18" charset="0"/>
              </a:rPr>
              <a:t>that relate to the order. </a:t>
            </a:r>
          </a:p>
          <a:p>
            <a:pPr marL="800100" lvl="2" indent="-223838">
              <a:spcBef>
                <a:spcPts val="600"/>
              </a:spcBef>
              <a:spcAft>
                <a:spcPts val="1200"/>
              </a:spcAft>
              <a:buClr>
                <a:srgbClr val="923222"/>
              </a:buClr>
              <a:buFont typeface="Wingdings" panose="05000000000000000000" pitchFamily="2" charset="2"/>
              <a:buChar char="§"/>
              <a:tabLst>
                <a:tab pos="914400" algn="l"/>
              </a:tabLst>
            </a:pPr>
            <a:r>
              <a:rPr lang="en-US" sz="2000" dirty="0">
                <a:latin typeface="Calibri" panose="020F0502020204030204" pitchFamily="34" charset="0"/>
                <a:ea typeface="Calibri" panose="020F0502020204030204" pitchFamily="34" charset="0"/>
                <a:cs typeface="Times New Roman" panose="02020603050405020304" pitchFamily="18" charset="0"/>
              </a:rPr>
              <a:t>The PO is the Buyer’s formal offer to the supplier to obtain the item(s).  </a:t>
            </a:r>
          </a:p>
          <a:p>
            <a:pPr marL="457200" indent="-457200">
              <a:spcBef>
                <a:spcPts val="600"/>
              </a:spcBef>
              <a:spcAft>
                <a:spcPts val="1200"/>
              </a:spcAft>
              <a:buClr>
                <a:srgbClr val="923222"/>
              </a:buClr>
              <a:buFont typeface="+mj-lt"/>
              <a:buAutoNum type="arabicPeriod" startAt="5"/>
            </a:pPr>
            <a:r>
              <a:rPr lang="en-US" b="1" dirty="0">
                <a:latin typeface="Calibri" panose="020F0502020204030204" pitchFamily="34" charset="0"/>
                <a:ea typeface="Calibri" panose="020F0502020204030204" pitchFamily="34" charset="0"/>
                <a:cs typeface="Times New Roman" panose="02020603050405020304" pitchFamily="18" charset="0"/>
              </a:rPr>
              <a:t>Supplier confirmation of the Purchase Order</a:t>
            </a:r>
          </a:p>
          <a:p>
            <a:pPr marL="800100" lvl="2" indent="-223838">
              <a:spcBef>
                <a:spcPts val="600"/>
              </a:spcBef>
              <a:spcAft>
                <a:spcPts val="1200"/>
              </a:spcAft>
              <a:buClr>
                <a:srgbClr val="923222"/>
              </a:buClr>
              <a:buFont typeface="Wingdings" panose="05000000000000000000" pitchFamily="2" charset="2"/>
              <a:buChar char="§"/>
              <a:tabLst>
                <a:tab pos="914400" algn="l"/>
              </a:tabLst>
            </a:pPr>
            <a:r>
              <a:rPr lang="en-US" sz="2000" dirty="0">
                <a:latin typeface="Calibri" panose="020F0502020204030204" pitchFamily="34" charset="0"/>
                <a:ea typeface="Calibri" panose="020F0502020204030204" pitchFamily="34" charset="0"/>
                <a:cs typeface="Times New Roman" panose="02020603050405020304" pitchFamily="18" charset="0"/>
              </a:rPr>
              <a:t>The Supplier </a:t>
            </a:r>
            <a:r>
              <a:rPr lang="en-US" sz="2000" b="1" dirty="0">
                <a:latin typeface="Calibri" panose="020F0502020204030204" pitchFamily="34" charset="0"/>
                <a:ea typeface="Calibri" panose="020F0502020204030204" pitchFamily="34" charset="0"/>
                <a:cs typeface="Times New Roman" panose="02020603050405020304" pitchFamily="18" charset="0"/>
              </a:rPr>
              <a:t>formally agrees </a:t>
            </a:r>
            <a:r>
              <a:rPr lang="en-US" sz="2000" dirty="0">
                <a:latin typeface="Calibri" panose="020F0502020204030204" pitchFamily="34" charset="0"/>
                <a:ea typeface="Calibri" panose="020F0502020204030204" pitchFamily="34" charset="0"/>
                <a:cs typeface="Times New Roman" panose="02020603050405020304" pitchFamily="18" charset="0"/>
              </a:rPr>
              <a:t>to supply the item(s) per the specifications, terms, and conditions described on the Purchase Order. </a:t>
            </a:r>
          </a:p>
          <a:p>
            <a:pPr marL="800100" lvl="2" indent="-223838">
              <a:spcBef>
                <a:spcPts val="600"/>
              </a:spcBef>
              <a:spcAft>
                <a:spcPts val="600"/>
              </a:spcAft>
              <a:buClr>
                <a:srgbClr val="923222"/>
              </a:buClr>
              <a:buFont typeface="Wingdings" panose="05000000000000000000" pitchFamily="2" charset="2"/>
              <a:buChar char="§"/>
              <a:tabLst>
                <a:tab pos="914400" algn="l"/>
              </a:tabLst>
            </a:pPr>
            <a:r>
              <a:rPr lang="en-US" sz="2000" dirty="0">
                <a:latin typeface="Calibri" panose="020F0502020204030204" pitchFamily="34" charset="0"/>
                <a:ea typeface="Calibri" panose="020F0502020204030204" pitchFamily="34" charset="0"/>
                <a:cs typeface="Times New Roman" panose="02020603050405020304" pitchFamily="18" charset="0"/>
              </a:rPr>
              <a:t>The Purchase Order then becomes a legally binding contract between the Buyer and the Supplier for the item(s) specified.</a:t>
            </a:r>
          </a:p>
        </p:txBody>
      </p:sp>
      <p:sp>
        <p:nvSpPr>
          <p:cNvPr id="5" name="Rectangle 2"/>
          <p:cNvSpPr>
            <a:spLocks noGrp="1" noChangeArrowheads="1"/>
          </p:cNvSpPr>
          <p:nvPr>
            <p:ph type="title" idx="4294967295"/>
          </p:nvPr>
        </p:nvSpPr>
        <p:spPr>
          <a:xfrm>
            <a:off x="228600" y="132598"/>
            <a:ext cx="8686800" cy="496804"/>
          </a:xfrm>
          <a:noFill/>
          <a:ln w="9525">
            <a:noFill/>
            <a:miter lim="800000"/>
            <a:headEnd/>
            <a:tailEnd/>
          </a:ln>
          <a:effectLst/>
        </p:spPr>
        <p:txBody>
          <a:bodyPr vert="horz" wrap="square" lIns="92075" tIns="46038" rIns="92075" bIns="46038" numCol="1" rtlCol="0" anchor="b" anchorCtr="0" compatLnSpc="1">
            <a:prstTxWarp prst="textNoShape">
              <a:avLst/>
            </a:prstTxWarp>
            <a:spAutoFit/>
          </a:bodyPr>
          <a:lstStyle/>
          <a:p>
            <a:pPr>
              <a:lnSpc>
                <a:spcPct val="80000"/>
              </a:lnSpc>
            </a:pPr>
            <a:r>
              <a:rPr lang="en-US" sz="3200" kern="1200" dirty="0">
                <a:solidFill>
                  <a:srgbClr val="923222"/>
                </a:solidFill>
                <a:effectLst>
                  <a:outerShdw blurRad="38100" dist="38100" dir="2700000" algn="tl">
                    <a:srgbClr val="C0C0C0"/>
                  </a:outerShdw>
                </a:effectLst>
                <a:latin typeface="Calibri" panose="020F0502020204030204" pitchFamily="34" charset="0"/>
                <a:cs typeface="Arial" charset="0"/>
              </a:rPr>
              <a:t>Purchasing Process Steps </a:t>
            </a:r>
            <a:r>
              <a:rPr lang="en-US" sz="2000" b="0" i="1" kern="1200" dirty="0">
                <a:solidFill>
                  <a:srgbClr val="923222"/>
                </a:solidFill>
                <a:latin typeface="Calibri" panose="020F0502020204030204" pitchFamily="34" charset="0"/>
                <a:ea typeface="+mn-ea"/>
                <a:cs typeface="Arial" charset="0"/>
              </a:rPr>
              <a:t>(continued)</a:t>
            </a:r>
            <a:endParaRPr lang="en-US" sz="1400" b="0" i="1" kern="1200" dirty="0">
              <a:solidFill>
                <a:srgbClr val="923222"/>
              </a:solidFill>
              <a:latin typeface="Calibri" panose="020F0502020204030204" pitchFamily="34" charset="0"/>
              <a:ea typeface="+mn-ea"/>
              <a:cs typeface="Arial" charset="0"/>
            </a:endParaRPr>
          </a:p>
        </p:txBody>
      </p:sp>
      <p:grpSp>
        <p:nvGrpSpPr>
          <p:cNvPr id="8" name="Group 7"/>
          <p:cNvGrpSpPr/>
          <p:nvPr/>
        </p:nvGrpSpPr>
        <p:grpSpPr>
          <a:xfrm>
            <a:off x="1714500" y="5906925"/>
            <a:ext cx="5715000" cy="707886"/>
            <a:chOff x="1714499" y="5864592"/>
            <a:chExt cx="5715000" cy="707886"/>
          </a:xfrm>
        </p:grpSpPr>
        <p:sp>
          <p:nvSpPr>
            <p:cNvPr id="6" name="Rectangle 5"/>
            <p:cNvSpPr/>
            <p:nvPr/>
          </p:nvSpPr>
          <p:spPr bwMode="auto">
            <a:xfrm>
              <a:off x="1714499" y="5892568"/>
              <a:ext cx="5715000" cy="651934"/>
            </a:xfrm>
            <a:prstGeom prst="rect">
              <a:avLst/>
            </a:prstGeom>
            <a:solidFill>
              <a:schemeClr val="accent1">
                <a:lumMod val="40000"/>
                <a:lumOff val="60000"/>
              </a:schemeClr>
            </a:solidFill>
            <a:ln w="28575" cap="flat" cmpd="sng" algn="ctr">
              <a:solidFill>
                <a:srgbClr val="92322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457200" marR="0" indent="-457200" algn="ctr"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sz="2800" b="1" i="0" u="none" strike="noStrike" cap="none" normalizeH="0" baseline="0">
                <a:ln>
                  <a:noFill/>
                </a:ln>
                <a:solidFill>
                  <a:schemeClr val="tx1"/>
                </a:solidFill>
                <a:effectLst>
                  <a:outerShdw blurRad="38100" dist="38100" dir="2700000" algn="tl">
                    <a:srgbClr val="000000">
                      <a:alpha val="43137"/>
                    </a:srgbClr>
                  </a:outerShdw>
                </a:effectLst>
                <a:latin typeface="News Gothic MT" pitchFamily="34" charset="0"/>
              </a:endParaRPr>
            </a:p>
          </p:txBody>
        </p:sp>
        <p:sp>
          <p:nvSpPr>
            <p:cNvPr id="7" name="Rectangle 6"/>
            <p:cNvSpPr/>
            <p:nvPr/>
          </p:nvSpPr>
          <p:spPr>
            <a:xfrm>
              <a:off x="1735666" y="5864592"/>
              <a:ext cx="5672667" cy="707886"/>
            </a:xfrm>
            <a:prstGeom prst="rect">
              <a:avLst/>
            </a:prstGeom>
          </p:spPr>
          <p:txBody>
            <a:bodyPr wrap="square">
              <a:spAutoFit/>
            </a:bodyPr>
            <a:lstStyle/>
            <a:p>
              <a:pPr marL="685800" indent="-685800">
                <a:spcBef>
                  <a:spcPts val="600"/>
                </a:spcBef>
                <a:spcAft>
                  <a:spcPts val="600"/>
                </a:spcAft>
                <a:buClr>
                  <a:srgbClr val="923222"/>
                </a:buClr>
                <a:tabLst>
                  <a:tab pos="914400" algn="l"/>
                </a:tabLst>
              </a:pPr>
              <a:r>
                <a:rPr lang="en-US" sz="2000" u="sng" dirty="0">
                  <a:latin typeface="Calibri" panose="020F0502020204030204" pitchFamily="34" charset="0"/>
                  <a:ea typeface="Calibri" panose="020F0502020204030204" pitchFamily="34" charset="0"/>
                  <a:cs typeface="Times New Roman" panose="02020603050405020304" pitchFamily="18" charset="0"/>
                </a:rPr>
                <a:t>NOTE</a:t>
              </a:r>
              <a:r>
                <a:rPr lang="en-US" sz="2000" dirty="0">
                  <a:latin typeface="Calibri" panose="020F0502020204030204" pitchFamily="34" charset="0"/>
                  <a:ea typeface="Calibri" panose="020F0502020204030204" pitchFamily="34" charset="0"/>
                  <a:cs typeface="Times New Roman" panose="02020603050405020304" pitchFamily="18" charset="0"/>
                </a:rPr>
                <a:t>: The PO becomes a binding contract </a:t>
              </a:r>
              <a:r>
                <a:rPr lang="en-US" sz="2000" b="1" u="sng" dirty="0">
                  <a:latin typeface="Calibri" panose="020F0502020204030204" pitchFamily="34" charset="0"/>
                  <a:ea typeface="Calibri" panose="020F0502020204030204" pitchFamily="34" charset="0"/>
                  <a:cs typeface="Times New Roman" panose="02020603050405020304" pitchFamily="18" charset="0"/>
                </a:rPr>
                <a:t>only</a:t>
              </a:r>
              <a:r>
                <a:rPr lang="en-US" sz="2000" dirty="0">
                  <a:latin typeface="Calibri" panose="020F0502020204030204" pitchFamily="34" charset="0"/>
                  <a:ea typeface="Calibri" panose="020F0502020204030204" pitchFamily="34" charset="0"/>
                  <a:cs typeface="Times New Roman" panose="02020603050405020304" pitchFamily="18" charset="0"/>
                </a:rPr>
                <a:t> when accepted and confirmed by the supplier.</a:t>
              </a:r>
            </a:p>
          </p:txBody>
        </p:sp>
      </p:grpSp>
      <p:sp>
        <p:nvSpPr>
          <p:cNvPr id="9" name="Slide Number Placeholder 8"/>
          <p:cNvSpPr>
            <a:spLocks noGrp="1"/>
          </p:cNvSpPr>
          <p:nvPr>
            <p:ph type="sldNum" sz="quarter" idx="4"/>
          </p:nvPr>
        </p:nvSpPr>
        <p:spPr>
          <a:xfrm>
            <a:off x="8839200" y="6591300"/>
            <a:ext cx="193674" cy="174779"/>
          </a:xfrm>
        </p:spPr>
        <p:txBody>
          <a:bodyPr/>
          <a:lstStyle/>
          <a:p>
            <a:fld id="{E66AA3EA-0569-43EF-BBA3-83FDB109D582}" type="slidenum">
              <a:rPr lang="en-US" smtClean="0"/>
              <a:pPr/>
              <a:t>17</a:t>
            </a:fld>
            <a:endParaRPr lang="en-US" dirty="0"/>
          </a:p>
        </p:txBody>
      </p:sp>
    </p:spTree>
    <p:extLst>
      <p:ext uri="{BB962C8B-B14F-4D97-AF65-F5344CB8AC3E}">
        <p14:creationId xmlns:p14="http://schemas.microsoft.com/office/powerpoint/2010/main" val="3968717526"/>
      </p:ext>
    </p:extLst>
  </p:cSld>
  <p:clrMapOvr>
    <a:masterClrMapping/>
  </p:clrMapOvr>
  <p:transition spd="slow">
    <p:pull dir="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5555367"/>
          </a:xfrm>
          <a:prstGeom prst="rect">
            <a:avLst/>
          </a:prstGeom>
        </p:spPr>
        <p:txBody>
          <a:bodyPr wrap="square">
            <a:spAutoFit/>
          </a:bodyPr>
          <a:lstStyle/>
          <a:p>
            <a:pPr marL="457200" lvl="0" indent="-457200">
              <a:spcBef>
                <a:spcPts val="600"/>
              </a:spcBef>
              <a:spcAft>
                <a:spcPts val="600"/>
              </a:spcAft>
              <a:buClr>
                <a:srgbClr val="923222"/>
              </a:buClr>
              <a:buFont typeface="+mj-lt"/>
              <a:buAutoNum type="arabicPeriod" startAt="7"/>
            </a:pPr>
            <a:r>
              <a:rPr lang="en-US" b="1" dirty="0">
                <a:latin typeface="Calibri" panose="020F0502020204030204" pitchFamily="34" charset="0"/>
                <a:ea typeface="Calibri" panose="020F0502020204030204" pitchFamily="34" charset="0"/>
                <a:cs typeface="Times New Roman" panose="02020603050405020304" pitchFamily="18" charset="0"/>
              </a:rPr>
              <a:t>Fulfillment</a:t>
            </a:r>
          </a:p>
          <a:p>
            <a:pPr marL="800100" lvl="2" indent="-223838">
              <a:spcBef>
                <a:spcPts val="0"/>
              </a:spcBef>
              <a:spcAft>
                <a:spcPts val="600"/>
              </a:spcAft>
              <a:buClr>
                <a:srgbClr val="923222"/>
              </a:buClr>
              <a:buFont typeface="Wingdings" panose="05000000000000000000" pitchFamily="2" charset="2"/>
              <a:buChar char="§"/>
              <a:tabLst>
                <a:tab pos="914400" algn="l"/>
              </a:tabLst>
            </a:pPr>
            <a:r>
              <a:rPr lang="en-US" sz="2000" dirty="0">
                <a:latin typeface="Calibri" panose="020F0502020204030204" pitchFamily="34" charset="0"/>
                <a:ea typeface="Calibri" panose="020F0502020204030204" pitchFamily="34" charset="0"/>
                <a:cs typeface="Times New Roman" panose="02020603050405020304" pitchFamily="18" charset="0"/>
              </a:rPr>
              <a:t>The supplier delivers the item(s) to the buying organization as per the PO. </a:t>
            </a:r>
          </a:p>
          <a:p>
            <a:pPr marL="457200" indent="-457200">
              <a:spcBef>
                <a:spcPts val="600"/>
              </a:spcBef>
              <a:spcAft>
                <a:spcPts val="600"/>
              </a:spcAft>
              <a:buClr>
                <a:srgbClr val="923222"/>
              </a:buClr>
              <a:buFont typeface="+mj-lt"/>
              <a:buAutoNum type="arabicPeriod" startAt="8"/>
            </a:pPr>
            <a:r>
              <a:rPr lang="en-US" b="1" dirty="0">
                <a:latin typeface="Calibri" panose="020F0502020204030204" pitchFamily="34" charset="0"/>
                <a:ea typeface="Calibri" panose="020F0502020204030204" pitchFamily="34" charset="0"/>
                <a:cs typeface="Times New Roman" panose="02020603050405020304" pitchFamily="18" charset="0"/>
              </a:rPr>
              <a:t>Receipt of Goods</a:t>
            </a:r>
          </a:p>
          <a:p>
            <a:pPr marL="800100" lvl="2" indent="-223838">
              <a:spcBef>
                <a:spcPts val="600"/>
              </a:spcBef>
              <a:spcAft>
                <a:spcPts val="600"/>
              </a:spcAft>
              <a:buClr>
                <a:srgbClr val="923222"/>
              </a:buClr>
              <a:buFont typeface="Wingdings" panose="05000000000000000000" pitchFamily="2" charset="2"/>
              <a:buChar char="§"/>
              <a:tabLst>
                <a:tab pos="914400" algn="l"/>
              </a:tabLst>
            </a:pPr>
            <a:r>
              <a:rPr lang="en-US" sz="2000" dirty="0">
                <a:latin typeface="Calibri" panose="020F0502020204030204" pitchFamily="34" charset="0"/>
                <a:ea typeface="Calibri" panose="020F0502020204030204" pitchFamily="34" charset="0"/>
                <a:cs typeface="Times New Roman" panose="02020603050405020304" pitchFamily="18" charset="0"/>
              </a:rPr>
              <a:t>Once the item(s) arrives at the designated location, the Buyer will typically conduct some form of receipt process where the item(s) are checked to ensure that they conform to the details of the PO, including quality and quantity.</a:t>
            </a:r>
          </a:p>
          <a:p>
            <a:pPr marL="800100" lvl="2" indent="-223838">
              <a:spcBef>
                <a:spcPts val="600"/>
              </a:spcBef>
              <a:spcAft>
                <a:spcPts val="600"/>
              </a:spcAft>
              <a:buClr>
                <a:srgbClr val="923222"/>
              </a:buClr>
              <a:buFont typeface="Wingdings" panose="05000000000000000000" pitchFamily="2" charset="2"/>
              <a:buChar char="§"/>
              <a:tabLst>
                <a:tab pos="914400" algn="l"/>
              </a:tabLst>
            </a:pPr>
            <a:r>
              <a:rPr lang="en-US" sz="2000" dirty="0">
                <a:latin typeface="Calibri" panose="020F0502020204030204" pitchFamily="34" charset="0"/>
                <a:ea typeface="Calibri" panose="020F0502020204030204" pitchFamily="34" charset="0"/>
                <a:cs typeface="Times New Roman" panose="02020603050405020304" pitchFamily="18" charset="0"/>
              </a:rPr>
              <a:t>A confirmation of receipt may also be sent to the Supplier.</a:t>
            </a:r>
          </a:p>
          <a:p>
            <a:pPr marL="457200" indent="-457200">
              <a:spcBef>
                <a:spcPts val="600"/>
              </a:spcBef>
              <a:spcAft>
                <a:spcPts val="600"/>
              </a:spcAft>
              <a:buClr>
                <a:srgbClr val="923222"/>
              </a:buClr>
              <a:buFont typeface="+mj-lt"/>
              <a:buAutoNum type="arabicPeriod" startAt="8"/>
            </a:pPr>
            <a:r>
              <a:rPr lang="en-US" b="1" dirty="0">
                <a:latin typeface="Calibri" panose="020F0502020204030204" pitchFamily="34" charset="0"/>
                <a:ea typeface="Calibri" panose="020F0502020204030204" pitchFamily="34" charset="0"/>
                <a:cs typeface="Times New Roman" panose="02020603050405020304" pitchFamily="18" charset="0"/>
              </a:rPr>
              <a:t>Invoice and Reconciliation </a:t>
            </a:r>
          </a:p>
          <a:p>
            <a:pPr marL="800100" lvl="2" indent="-223838">
              <a:spcBef>
                <a:spcPts val="600"/>
              </a:spcBef>
              <a:spcAft>
                <a:spcPts val="600"/>
              </a:spcAft>
              <a:buClr>
                <a:srgbClr val="923222"/>
              </a:buClr>
              <a:buFont typeface="Wingdings" panose="05000000000000000000" pitchFamily="2" charset="2"/>
              <a:buChar char="§"/>
              <a:tabLst>
                <a:tab pos="914400" algn="l"/>
              </a:tabLst>
            </a:pPr>
            <a:r>
              <a:rPr lang="en-US" sz="2000" dirty="0">
                <a:latin typeface="Calibri" panose="020F0502020204030204" pitchFamily="34" charset="0"/>
                <a:ea typeface="Calibri" panose="020F0502020204030204" pitchFamily="34" charset="0"/>
                <a:cs typeface="Times New Roman" panose="02020603050405020304" pitchFamily="18" charset="0"/>
              </a:rPr>
              <a:t>The Supplier prepares an invoice for the item(s) ordered.  The invoice either accompanies the item(s) or is sent separately to the Buyer. </a:t>
            </a:r>
          </a:p>
          <a:p>
            <a:pPr marL="800100" lvl="2" indent="-223838">
              <a:spcBef>
                <a:spcPts val="600"/>
              </a:spcBef>
              <a:spcAft>
                <a:spcPts val="600"/>
              </a:spcAft>
              <a:buClr>
                <a:srgbClr val="923222"/>
              </a:buClr>
              <a:buFont typeface="Wingdings" panose="05000000000000000000" pitchFamily="2" charset="2"/>
              <a:buChar char="§"/>
              <a:tabLst>
                <a:tab pos="914400" algn="l"/>
              </a:tabLst>
            </a:pPr>
            <a:r>
              <a:rPr lang="en-US" sz="2000" dirty="0">
                <a:latin typeface="Calibri" panose="020F0502020204030204" pitchFamily="34" charset="0"/>
                <a:ea typeface="Calibri" panose="020F0502020204030204" pitchFamily="34" charset="0"/>
                <a:cs typeface="Times New Roman" panose="02020603050405020304" pitchFamily="18" charset="0"/>
              </a:rPr>
              <a:t>The </a:t>
            </a:r>
            <a:r>
              <a:rPr lang="en-US" sz="2000" dirty="0">
                <a:solidFill>
                  <a:srgbClr val="923222"/>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invoice</a:t>
            </a:r>
            <a:r>
              <a:rPr lang="en-US" sz="2000" dirty="0">
                <a:solidFill>
                  <a:srgbClr val="923222"/>
                </a:solidFill>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may need to be reconciled</a:t>
            </a:r>
            <a:r>
              <a:rPr lang="en-US" sz="2000" dirty="0">
                <a:solidFill>
                  <a:srgbClr val="923222"/>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to the </a:t>
            </a:r>
            <a:r>
              <a:rPr lang="en-US" sz="2000" dirty="0">
                <a:solidFill>
                  <a:srgbClr val="923222"/>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purchase order </a:t>
            </a:r>
            <a:r>
              <a:rPr lang="en-US" sz="2000" dirty="0">
                <a:latin typeface="Calibri" panose="020F0502020204030204" pitchFamily="34" charset="0"/>
                <a:ea typeface="Calibri" panose="020F0502020204030204" pitchFamily="34" charset="0"/>
                <a:cs typeface="Times New Roman" panose="02020603050405020304" pitchFamily="18" charset="0"/>
              </a:rPr>
              <a:t>and </a:t>
            </a:r>
            <a:r>
              <a:rPr lang="en-US" sz="2000" dirty="0">
                <a:solidFill>
                  <a:srgbClr val="923222"/>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goods receipt</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before payment is made.   Referred to as a “3-way match”                    </a:t>
            </a:r>
            <a:r>
              <a:rPr lang="en-US" sz="1800" i="1" dirty="0">
                <a:latin typeface="Calibri" panose="020F0502020204030204" pitchFamily="34" charset="0"/>
                <a:ea typeface="Calibri" panose="020F0502020204030204" pitchFamily="34" charset="0"/>
                <a:cs typeface="Times New Roman" panose="02020603050405020304" pitchFamily="18" charset="0"/>
              </a:rPr>
              <a:t>(i.e., Invoice, Purchase Order, and Goods Receipt must match)</a:t>
            </a:r>
          </a:p>
        </p:txBody>
      </p:sp>
      <p:sp>
        <p:nvSpPr>
          <p:cNvPr id="5" name="Rectangle 2"/>
          <p:cNvSpPr>
            <a:spLocks noGrp="1" noChangeArrowheads="1"/>
          </p:cNvSpPr>
          <p:nvPr>
            <p:ph type="title" idx="4294967295"/>
          </p:nvPr>
        </p:nvSpPr>
        <p:spPr>
          <a:xfrm>
            <a:off x="228600" y="132598"/>
            <a:ext cx="8686800" cy="496804"/>
          </a:xfrm>
          <a:noFill/>
          <a:ln w="9525">
            <a:noFill/>
            <a:miter lim="800000"/>
            <a:headEnd/>
            <a:tailEnd/>
          </a:ln>
          <a:effectLst/>
        </p:spPr>
        <p:txBody>
          <a:bodyPr vert="horz" wrap="square" lIns="92075" tIns="46038" rIns="92075" bIns="46038" numCol="1" rtlCol="0" anchor="b" anchorCtr="0" compatLnSpc="1">
            <a:prstTxWarp prst="textNoShape">
              <a:avLst/>
            </a:prstTxWarp>
            <a:spAutoFit/>
          </a:bodyPr>
          <a:lstStyle/>
          <a:p>
            <a:pPr>
              <a:lnSpc>
                <a:spcPct val="80000"/>
              </a:lnSpc>
            </a:pPr>
            <a:r>
              <a:rPr lang="en-US" sz="3200" kern="1200" dirty="0">
                <a:solidFill>
                  <a:srgbClr val="923222"/>
                </a:solidFill>
                <a:effectLst>
                  <a:outerShdw blurRad="38100" dist="38100" dir="2700000" algn="tl">
                    <a:srgbClr val="C0C0C0"/>
                  </a:outerShdw>
                </a:effectLst>
                <a:latin typeface="Calibri" panose="020F0502020204030204" pitchFamily="34" charset="0"/>
                <a:cs typeface="Arial" charset="0"/>
              </a:rPr>
              <a:t>Purchasing Process Steps </a:t>
            </a:r>
            <a:r>
              <a:rPr lang="en-US" sz="2000" b="0" i="1" kern="1200" dirty="0">
                <a:solidFill>
                  <a:srgbClr val="923222"/>
                </a:solidFill>
                <a:latin typeface="Calibri" panose="020F0502020204030204" pitchFamily="34" charset="0"/>
                <a:ea typeface="+mn-ea"/>
                <a:cs typeface="Arial" charset="0"/>
              </a:rPr>
              <a:t>(continued)</a:t>
            </a:r>
            <a:endParaRPr lang="en-US" sz="1400" b="0" i="1" kern="1200" dirty="0">
              <a:solidFill>
                <a:srgbClr val="923222"/>
              </a:solidFill>
              <a:latin typeface="Calibri" panose="020F0502020204030204" pitchFamily="34" charset="0"/>
              <a:ea typeface="+mn-ea"/>
              <a:cs typeface="Arial" charset="0"/>
            </a:endParaRPr>
          </a:p>
        </p:txBody>
      </p:sp>
      <p:sp>
        <p:nvSpPr>
          <p:cNvPr id="6" name="Slide Number Placeholder 5"/>
          <p:cNvSpPr>
            <a:spLocks noGrp="1"/>
          </p:cNvSpPr>
          <p:nvPr>
            <p:ph type="sldNum" sz="quarter" idx="4"/>
          </p:nvPr>
        </p:nvSpPr>
        <p:spPr>
          <a:xfrm>
            <a:off x="8839200" y="6591300"/>
            <a:ext cx="193674" cy="174779"/>
          </a:xfrm>
        </p:spPr>
        <p:txBody>
          <a:bodyPr/>
          <a:lstStyle/>
          <a:p>
            <a:fld id="{E66AA3EA-0569-43EF-BBA3-83FDB109D582}" type="slidenum">
              <a:rPr lang="en-US" smtClean="0"/>
              <a:pPr/>
              <a:t>18</a:t>
            </a:fld>
            <a:endParaRPr lang="en-US" dirty="0"/>
          </a:p>
        </p:txBody>
      </p:sp>
    </p:spTree>
    <p:extLst>
      <p:ext uri="{BB962C8B-B14F-4D97-AF65-F5344CB8AC3E}">
        <p14:creationId xmlns:p14="http://schemas.microsoft.com/office/powerpoint/2010/main" val="2862481838"/>
      </p:ext>
    </p:extLst>
  </p:cSld>
  <p:clrMapOvr>
    <a:masterClrMapping/>
  </p:clrMapOvr>
  <p:transition spd="slow">
    <p:pull dir="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228600" y="132598"/>
            <a:ext cx="8686800" cy="496804"/>
          </a:xfrm>
          <a:noFill/>
          <a:ln w="9525">
            <a:noFill/>
            <a:miter lim="800000"/>
            <a:headEnd/>
            <a:tailEnd/>
          </a:ln>
          <a:effectLst/>
        </p:spPr>
        <p:txBody>
          <a:bodyPr vert="horz" wrap="square" lIns="92075" tIns="46038" rIns="92075" bIns="46038" numCol="1" rtlCol="0" anchor="b" anchorCtr="0" compatLnSpc="1">
            <a:prstTxWarp prst="textNoShape">
              <a:avLst/>
            </a:prstTxWarp>
            <a:spAutoFit/>
          </a:bodyPr>
          <a:lstStyle/>
          <a:p>
            <a:pPr>
              <a:lnSpc>
                <a:spcPct val="80000"/>
              </a:lnSpc>
            </a:pPr>
            <a:r>
              <a:rPr lang="en-US" sz="3200" kern="1200" dirty="0">
                <a:solidFill>
                  <a:srgbClr val="923222"/>
                </a:solidFill>
                <a:effectLst>
                  <a:outerShdw blurRad="38100" dist="38100" dir="2700000" algn="tl">
                    <a:srgbClr val="C0C0C0"/>
                  </a:outerShdw>
                </a:effectLst>
                <a:latin typeface="Calibri" panose="020F0502020204030204" pitchFamily="34" charset="0"/>
                <a:cs typeface="Arial" charset="0"/>
              </a:rPr>
              <a:t>Purchasing Process Steps </a:t>
            </a:r>
            <a:r>
              <a:rPr lang="en-US" sz="2000" b="0" i="1" kern="1200" dirty="0">
                <a:solidFill>
                  <a:srgbClr val="923222"/>
                </a:solidFill>
                <a:latin typeface="Calibri" panose="020F0502020204030204" pitchFamily="34" charset="0"/>
                <a:ea typeface="+mn-ea"/>
                <a:cs typeface="Arial" charset="0"/>
              </a:rPr>
              <a:t>(continued)</a:t>
            </a:r>
            <a:endParaRPr lang="en-US" sz="1400" b="0" i="1" kern="1200" dirty="0">
              <a:solidFill>
                <a:srgbClr val="923222"/>
              </a:solidFill>
              <a:latin typeface="Calibri" panose="020F0502020204030204" pitchFamily="34" charset="0"/>
              <a:ea typeface="+mn-ea"/>
              <a:cs typeface="Arial" charset="0"/>
            </a:endParaRPr>
          </a:p>
        </p:txBody>
      </p:sp>
      <p:sp>
        <p:nvSpPr>
          <p:cNvPr id="27651" name="Rectangle 3"/>
          <p:cNvSpPr>
            <a:spLocks noGrp="1" noChangeArrowheads="1"/>
          </p:cNvSpPr>
          <p:nvPr>
            <p:ph type="body" idx="4294967295"/>
          </p:nvPr>
        </p:nvSpPr>
        <p:spPr>
          <a:xfrm>
            <a:off x="228600" y="914399"/>
            <a:ext cx="8686800" cy="4309533"/>
          </a:xfrm>
        </p:spPr>
        <p:txBody>
          <a:bodyPr/>
          <a:lstStyle/>
          <a:p>
            <a:pPr marL="457200" lvl="0" indent="-457200">
              <a:spcBef>
                <a:spcPts val="600"/>
              </a:spcBef>
              <a:spcAft>
                <a:spcPts val="600"/>
              </a:spcAft>
              <a:buClr>
                <a:srgbClr val="923222"/>
              </a:buClr>
              <a:buFont typeface="+mj-lt"/>
              <a:buAutoNum type="arabicPeriod" startAt="10"/>
            </a:pPr>
            <a:r>
              <a:rPr lang="en-US" sz="2400" b="1" dirty="0">
                <a:latin typeface="Calibri" panose="020F0502020204030204" pitchFamily="34" charset="0"/>
                <a:ea typeface="Calibri" panose="020F0502020204030204" pitchFamily="34" charset="0"/>
                <a:cs typeface="Times New Roman" panose="02020603050405020304" pitchFamily="18" charset="0"/>
              </a:rPr>
              <a:t>Payment </a:t>
            </a:r>
          </a:p>
          <a:p>
            <a:pPr marL="800100" lvl="2" indent="-223838">
              <a:spcBef>
                <a:spcPts val="600"/>
              </a:spcBef>
              <a:spcAft>
                <a:spcPts val="600"/>
              </a:spcAft>
              <a:buClr>
                <a:srgbClr val="923222"/>
              </a:buClr>
              <a:buFont typeface="Wingdings" panose="05000000000000000000" pitchFamily="2" charset="2"/>
              <a:buChar char="§"/>
              <a:tabLst>
                <a:tab pos="914400" algn="l"/>
              </a:tabLst>
            </a:pPr>
            <a:r>
              <a:rPr lang="en-US" sz="2000" dirty="0">
                <a:latin typeface="Calibri" panose="020F0502020204030204" pitchFamily="34" charset="0"/>
                <a:ea typeface="Calibri" panose="020F0502020204030204" pitchFamily="34" charset="0"/>
                <a:cs typeface="Times New Roman" panose="02020603050405020304" pitchFamily="18" charset="0"/>
              </a:rPr>
              <a:t>Payment is processed using an appropriate payment method assuming the item(s) is received and meets all of the criteria established on the PO.</a:t>
            </a:r>
          </a:p>
          <a:p>
            <a:pPr marL="457200" lvl="0" indent="-457200">
              <a:spcBef>
                <a:spcPts val="600"/>
              </a:spcBef>
              <a:spcAft>
                <a:spcPts val="600"/>
              </a:spcAft>
              <a:buClr>
                <a:srgbClr val="923222"/>
              </a:buClr>
              <a:buFont typeface="+mj-lt"/>
              <a:buAutoNum type="arabicPeriod" startAt="11"/>
            </a:pPr>
            <a:r>
              <a:rPr lang="en-US" sz="2400" b="1" kern="1200" dirty="0">
                <a:latin typeface="Calibri" panose="020F0502020204030204" pitchFamily="34" charset="0"/>
                <a:ea typeface="Calibri" panose="020F0502020204030204" pitchFamily="34" charset="0"/>
                <a:cs typeface="Times New Roman" panose="02020603050405020304" pitchFamily="18" charset="0"/>
              </a:rPr>
              <a:t>Close out the Purchase Order</a:t>
            </a:r>
          </a:p>
          <a:p>
            <a:pPr marL="800100" lvl="2" indent="-223838">
              <a:spcBef>
                <a:spcPts val="600"/>
              </a:spcBef>
              <a:spcAft>
                <a:spcPts val="600"/>
              </a:spcAft>
              <a:buClr>
                <a:srgbClr val="923222"/>
              </a:buClr>
              <a:buFont typeface="Wingdings" panose="05000000000000000000" pitchFamily="2" charset="2"/>
              <a:buChar char="§"/>
              <a:tabLst>
                <a:tab pos="914400" algn="l"/>
              </a:tabLst>
            </a:pPr>
            <a:r>
              <a:rPr lang="en-US" sz="2000" kern="1200" dirty="0">
                <a:latin typeface="Calibri" panose="020F0502020204030204" pitchFamily="34" charset="0"/>
                <a:ea typeface="Calibri" panose="020F0502020204030204" pitchFamily="34" charset="0"/>
                <a:cs typeface="Times New Roman" panose="02020603050405020304" pitchFamily="18" charset="0"/>
              </a:rPr>
              <a:t>If the PO has been received complete, and all terms and conditions have been met, then the PO should be closed out in the purchasing system. </a:t>
            </a:r>
          </a:p>
          <a:p>
            <a:pPr marL="800100" lvl="2" indent="-223838">
              <a:spcBef>
                <a:spcPts val="600"/>
              </a:spcBef>
              <a:spcAft>
                <a:spcPts val="600"/>
              </a:spcAft>
              <a:buClr>
                <a:srgbClr val="923222"/>
              </a:buClr>
              <a:buFont typeface="Wingdings" panose="05000000000000000000" pitchFamily="2" charset="2"/>
              <a:buChar char="§"/>
              <a:tabLst>
                <a:tab pos="914400" algn="l"/>
              </a:tabLst>
            </a:pPr>
            <a:r>
              <a:rPr lang="en-US" sz="2000" kern="1200" dirty="0">
                <a:latin typeface="Calibri" panose="020F0502020204030204" pitchFamily="34" charset="0"/>
                <a:ea typeface="Calibri" panose="020F0502020204030204" pitchFamily="34" charset="0"/>
                <a:cs typeface="Times New Roman" panose="02020603050405020304" pitchFamily="18" charset="0"/>
              </a:rPr>
              <a:t>If the PO has not been received complete, a decision must be made as to whether the balance will be received, or the order will be considered complete and then closed out.</a:t>
            </a:r>
          </a:p>
          <a:p>
            <a:pPr marL="457200" indent="-457200">
              <a:spcBef>
                <a:spcPts val="600"/>
              </a:spcBef>
              <a:spcAft>
                <a:spcPts val="600"/>
              </a:spcAft>
              <a:buClr>
                <a:srgbClr val="923222"/>
              </a:buClr>
              <a:buFont typeface="+mj-lt"/>
              <a:buAutoNum type="arabicPeriod" startAt="11"/>
            </a:pPr>
            <a:r>
              <a:rPr lang="en-US" sz="2400" b="1" kern="1200" dirty="0">
                <a:latin typeface="Calibri" panose="020F0502020204030204" pitchFamily="34" charset="0"/>
                <a:ea typeface="Calibri" panose="020F0502020204030204" pitchFamily="34" charset="0"/>
                <a:cs typeface="Times New Roman" panose="02020603050405020304" pitchFamily="18" charset="0"/>
              </a:rPr>
              <a:t>Analysis </a:t>
            </a:r>
          </a:p>
          <a:p>
            <a:pPr marL="800100" lvl="2" indent="-223838">
              <a:spcBef>
                <a:spcPts val="600"/>
              </a:spcBef>
              <a:spcAft>
                <a:spcPts val="600"/>
              </a:spcAft>
              <a:buClr>
                <a:srgbClr val="923222"/>
              </a:buClr>
              <a:buFont typeface="Wingdings" panose="05000000000000000000" pitchFamily="2" charset="2"/>
              <a:buChar char="§"/>
              <a:tabLst>
                <a:tab pos="914400" algn="l"/>
              </a:tabLst>
            </a:pPr>
            <a:r>
              <a:rPr lang="en-US" sz="2000" kern="1200" dirty="0">
                <a:latin typeface="Calibri" panose="020F0502020204030204" pitchFamily="34" charset="0"/>
                <a:ea typeface="Calibri" panose="020F0502020204030204" pitchFamily="34" charset="0"/>
                <a:cs typeface="Times New Roman" panose="02020603050405020304" pitchFamily="18" charset="0"/>
              </a:rPr>
              <a:t>Measurements of the efficiency and accuracy of the procurement process.</a:t>
            </a:r>
          </a:p>
          <a:p>
            <a:pPr marL="800100" lvl="2" indent="-223838">
              <a:spcBef>
                <a:spcPts val="600"/>
              </a:spcBef>
              <a:spcAft>
                <a:spcPts val="600"/>
              </a:spcAft>
              <a:buClr>
                <a:srgbClr val="923222"/>
              </a:buClr>
              <a:buFont typeface="Wingdings" panose="05000000000000000000" pitchFamily="2" charset="2"/>
              <a:buChar char="§"/>
              <a:tabLst>
                <a:tab pos="914400" algn="l"/>
              </a:tabLst>
            </a:pPr>
            <a:r>
              <a:rPr lang="en-US" sz="2000" kern="1200" dirty="0">
                <a:latin typeface="Calibri" panose="020F0502020204030204" pitchFamily="34" charset="0"/>
                <a:ea typeface="Calibri" panose="020F0502020204030204" pitchFamily="34" charset="0"/>
                <a:cs typeface="Times New Roman" panose="02020603050405020304" pitchFamily="18" charset="0"/>
              </a:rPr>
              <a:t>Specific PO data and information captured and used during periodic supplier performance meetings.</a:t>
            </a:r>
          </a:p>
        </p:txBody>
      </p:sp>
      <p:sp>
        <p:nvSpPr>
          <p:cNvPr id="4" name="Slide Number Placeholder 3"/>
          <p:cNvSpPr>
            <a:spLocks noGrp="1"/>
          </p:cNvSpPr>
          <p:nvPr>
            <p:ph type="sldNum" sz="quarter" idx="4"/>
          </p:nvPr>
        </p:nvSpPr>
        <p:spPr>
          <a:xfrm>
            <a:off x="8839200" y="6591300"/>
            <a:ext cx="193674" cy="174779"/>
          </a:xfrm>
        </p:spPr>
        <p:txBody>
          <a:bodyPr/>
          <a:lstStyle/>
          <a:p>
            <a:fld id="{E66AA3EA-0569-43EF-BBA3-83FDB109D582}" type="slidenum">
              <a:rPr lang="en-US" smtClean="0"/>
              <a:pPr/>
              <a:t>19</a:t>
            </a:fld>
            <a:endParaRPr lang="en-US" dirty="0"/>
          </a:p>
        </p:txBody>
      </p:sp>
    </p:spTree>
    <p:extLst>
      <p:ext uri="{BB962C8B-B14F-4D97-AF65-F5344CB8AC3E}">
        <p14:creationId xmlns:p14="http://schemas.microsoft.com/office/powerpoint/2010/main" val="834927741"/>
      </p:ext>
    </p:extLst>
  </p:cSld>
  <p:clrMapOvr>
    <a:masterClrMapping/>
  </p:clrMapOvr>
  <p:transition spd="slow">
    <p:pull dir="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idx="4294967295"/>
          </p:nvPr>
        </p:nvSpPr>
        <p:spPr>
          <a:xfrm>
            <a:off x="228600" y="132598"/>
            <a:ext cx="8439150" cy="496804"/>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Video Introduction</a:t>
            </a:r>
          </a:p>
        </p:txBody>
      </p:sp>
      <p:sp>
        <p:nvSpPr>
          <p:cNvPr id="7" name="Rectangle 6"/>
          <p:cNvSpPr/>
          <p:nvPr/>
        </p:nvSpPr>
        <p:spPr>
          <a:xfrm>
            <a:off x="228600" y="3009900"/>
            <a:ext cx="8686800" cy="584775"/>
          </a:xfrm>
          <a:prstGeom prst="rect">
            <a:avLst/>
          </a:prstGeom>
        </p:spPr>
        <p:txBody>
          <a:bodyPr wrap="square">
            <a:spAutoFit/>
          </a:bodyPr>
          <a:lstStyle/>
          <a:p>
            <a:pPr algn="ctr"/>
            <a:r>
              <a:rPr lang="en-US" sz="3200" b="1" dirty="0">
                <a:latin typeface="Calibri" panose="020F0502020204030204" pitchFamily="34" charset="0"/>
                <a:hlinkClick r:id="rId3"/>
              </a:rPr>
              <a:t>“Buy It” - Managing Supply</a:t>
            </a:r>
            <a:endParaRPr lang="en-US" sz="3200" b="1" dirty="0">
              <a:latin typeface="Calibri" panose="020F0502020204030204" pitchFamily="34" charset="0"/>
            </a:endParaRPr>
          </a:p>
        </p:txBody>
      </p:sp>
      <p:sp>
        <p:nvSpPr>
          <p:cNvPr id="6" name="TextBox 5"/>
          <p:cNvSpPr txBox="1"/>
          <p:nvPr/>
        </p:nvSpPr>
        <p:spPr>
          <a:xfrm>
            <a:off x="2933700" y="3886200"/>
            <a:ext cx="3276600" cy="400110"/>
          </a:xfrm>
          <a:prstGeom prst="rect">
            <a:avLst/>
          </a:prstGeom>
          <a:noFill/>
        </p:spPr>
        <p:txBody>
          <a:bodyPr wrap="square" rtlCol="0">
            <a:spAutoFit/>
          </a:bodyPr>
          <a:lstStyle/>
          <a:p>
            <a:pPr algn="r"/>
            <a:r>
              <a:rPr lang="en-US" sz="2000" i="1" dirty="0">
                <a:solidFill>
                  <a:srgbClr val="923222"/>
                </a:solidFill>
                <a:latin typeface="Calibri" panose="020F0502020204030204" pitchFamily="34" charset="0"/>
              </a:rPr>
              <a:t>ASU Video Series (3 minutes)</a:t>
            </a:r>
          </a:p>
        </p:txBody>
      </p:sp>
      <p:sp>
        <p:nvSpPr>
          <p:cNvPr id="3" name="Slide Number Placeholder 2"/>
          <p:cNvSpPr>
            <a:spLocks noGrp="1"/>
          </p:cNvSpPr>
          <p:nvPr>
            <p:ph type="sldNum" sz="quarter" idx="4"/>
          </p:nvPr>
        </p:nvSpPr>
        <p:spPr>
          <a:xfrm>
            <a:off x="8839200" y="6591300"/>
            <a:ext cx="193674" cy="174779"/>
          </a:xfrm>
        </p:spPr>
        <p:txBody>
          <a:bodyPr/>
          <a:lstStyle/>
          <a:p>
            <a:fld id="{E66AA3EA-0569-43EF-BBA3-83FDB109D582}" type="slidenum">
              <a:rPr lang="en-US" smtClean="0"/>
              <a:pPr/>
              <a:t>2</a:t>
            </a:fld>
            <a:endParaRPr lang="en-US" dirty="0"/>
          </a:p>
        </p:txBody>
      </p:sp>
    </p:spTree>
    <p:extLst>
      <p:ext uri="{BB962C8B-B14F-4D97-AF65-F5344CB8AC3E}">
        <p14:creationId xmlns:p14="http://schemas.microsoft.com/office/powerpoint/2010/main" val="3030280814"/>
      </p:ext>
    </p:extLst>
  </p:cSld>
  <p:clrMapOvr>
    <a:masterClrMapping/>
  </p:clrMapOvr>
  <p:transition spd="slow">
    <p:pull dir="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228600" y="132598"/>
            <a:ext cx="8686800" cy="496804"/>
          </a:xfrm>
          <a:noFill/>
          <a:ln w="9525">
            <a:noFill/>
            <a:miter lim="800000"/>
            <a:headEnd/>
            <a:tailEnd/>
          </a:ln>
          <a:effectLst/>
        </p:spPr>
        <p:txBody>
          <a:bodyPr vert="horz" wrap="square" lIns="92075" tIns="46038" rIns="92075" bIns="46038" numCol="1" rtlCol="0" anchor="b" anchorCtr="0" compatLnSpc="1">
            <a:prstTxWarp prst="textNoShape">
              <a:avLst/>
            </a:prstTxWarp>
            <a:spAutoFit/>
          </a:bodyPr>
          <a:lstStyle/>
          <a:p>
            <a:pPr>
              <a:lnSpc>
                <a:spcPct val="80000"/>
              </a:lnSpc>
            </a:pPr>
            <a:r>
              <a:rPr lang="en-US" sz="3200" kern="1200" dirty="0">
                <a:solidFill>
                  <a:srgbClr val="923222"/>
                </a:solidFill>
                <a:effectLst>
                  <a:outerShdw blurRad="38100" dist="38100" dir="2700000" algn="tl">
                    <a:srgbClr val="C0C0C0"/>
                  </a:outerShdw>
                </a:effectLst>
                <a:latin typeface="Calibri" panose="020F0502020204030204" pitchFamily="34" charset="0"/>
                <a:cs typeface="Arial" charset="0"/>
              </a:rPr>
              <a:t>Purchasing Process Steps </a:t>
            </a:r>
            <a:r>
              <a:rPr lang="en-US" sz="2000" b="0" i="1" kern="1200" dirty="0">
                <a:solidFill>
                  <a:srgbClr val="923222"/>
                </a:solidFill>
                <a:latin typeface="Calibri" panose="020F0502020204030204" pitchFamily="34" charset="0"/>
                <a:ea typeface="+mn-ea"/>
                <a:cs typeface="Arial" charset="0"/>
              </a:rPr>
              <a:t>(continued)</a:t>
            </a:r>
            <a:endParaRPr lang="en-US" sz="1400" b="0" i="1" kern="1200" dirty="0">
              <a:solidFill>
                <a:srgbClr val="923222"/>
              </a:solidFill>
              <a:latin typeface="Calibri" panose="020F0502020204030204" pitchFamily="34" charset="0"/>
              <a:ea typeface="+mn-ea"/>
              <a:cs typeface="Arial" charset="0"/>
            </a:endParaRPr>
          </a:p>
        </p:txBody>
      </p:sp>
      <p:sp>
        <p:nvSpPr>
          <p:cNvPr id="6" name="Rectangle 5"/>
          <p:cNvSpPr/>
          <p:nvPr/>
        </p:nvSpPr>
        <p:spPr>
          <a:xfrm>
            <a:off x="287866" y="1371600"/>
            <a:ext cx="8627534" cy="3257174"/>
          </a:xfrm>
          <a:prstGeom prst="rect">
            <a:avLst/>
          </a:prstGeom>
          <a:noFill/>
          <a:ln>
            <a:noFill/>
          </a:ln>
          <a:effectLst/>
          <a:scene3d>
            <a:camera prst="orthographicFront"/>
            <a:lightRig rig="threePt" dir="t"/>
          </a:scene3d>
          <a:sp3d>
            <a:bevelT/>
          </a:sp3d>
        </p:spPr>
        <p:txBody>
          <a:bodyPr wrap="square">
            <a:spAutoFit/>
          </a:bodyPr>
          <a:lstStyle/>
          <a:p>
            <a:pPr marL="0" lvl="1">
              <a:lnSpc>
                <a:spcPct val="150000"/>
              </a:lnSpc>
              <a:spcBef>
                <a:spcPts val="0"/>
              </a:spcBef>
              <a:spcAft>
                <a:spcPts val="0"/>
              </a:spcAft>
              <a:buClr>
                <a:srgbClr val="923222"/>
              </a:buClr>
              <a:buSzPct val="115000"/>
            </a:pPr>
            <a:r>
              <a:rPr lang="en-US" sz="2800" dirty="0">
                <a:latin typeface="Calibri" panose="020F0502020204030204" pitchFamily="34" charset="0"/>
              </a:rPr>
              <a:t>In </a:t>
            </a:r>
            <a:r>
              <a:rPr lang="en-US" sz="2800" u="sng" dirty="0">
                <a:latin typeface="Calibri" panose="020F0502020204030204" pitchFamily="34" charset="0"/>
              </a:rPr>
              <a:t>leading</a:t>
            </a:r>
            <a:r>
              <a:rPr lang="en-US" sz="2800" dirty="0">
                <a:latin typeface="Calibri" panose="020F0502020204030204" pitchFamily="34" charset="0"/>
              </a:rPr>
              <a:t> procurement organizations, </a:t>
            </a:r>
            <a:r>
              <a:rPr lang="en-US" sz="2800" b="1" dirty="0">
                <a:latin typeface="Calibri" panose="020F0502020204030204" pitchFamily="34" charset="0"/>
              </a:rPr>
              <a:t>every step </a:t>
            </a:r>
            <a:r>
              <a:rPr lang="en-US" sz="2800" dirty="0">
                <a:latin typeface="Calibri" panose="020F0502020204030204" pitchFamily="34" charset="0"/>
              </a:rPr>
              <a:t>will be completed, although many of the steps will be completed via an </a:t>
            </a:r>
            <a:r>
              <a:rPr lang="en-US" sz="2800" b="1" dirty="0">
                <a:latin typeface="Calibri" panose="020F0502020204030204" pitchFamily="34" charset="0"/>
              </a:rPr>
              <a:t>automated system </a:t>
            </a:r>
            <a:r>
              <a:rPr lang="en-US" sz="2800" dirty="0">
                <a:latin typeface="Calibri" panose="020F0502020204030204" pitchFamily="34" charset="0"/>
              </a:rPr>
              <a:t>using </a:t>
            </a:r>
            <a:r>
              <a:rPr lang="en-US" sz="2800" b="1" dirty="0">
                <a:latin typeface="Calibri" panose="020F0502020204030204" pitchFamily="34" charset="0"/>
              </a:rPr>
              <a:t>pre-defined rules </a:t>
            </a:r>
            <a:r>
              <a:rPr lang="en-US" sz="2800" dirty="0">
                <a:latin typeface="Calibri" panose="020F0502020204030204" pitchFamily="34" charset="0"/>
              </a:rPr>
              <a:t>for aspects such as low-dollar value purchase, non-strategic purchases, etc.</a:t>
            </a:r>
            <a:endParaRPr lang="en-US" sz="3600" dirty="0">
              <a:latin typeface="Calibri" panose="020F0502020204030204"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3920067"/>
            <a:ext cx="4248150" cy="2785533"/>
          </a:xfrm>
          <a:prstGeom prst="rect">
            <a:avLst/>
          </a:prstGeom>
        </p:spPr>
      </p:pic>
      <p:sp>
        <p:nvSpPr>
          <p:cNvPr id="4" name="Slide Number Placeholder 3"/>
          <p:cNvSpPr>
            <a:spLocks noGrp="1"/>
          </p:cNvSpPr>
          <p:nvPr>
            <p:ph type="sldNum" sz="quarter" idx="4"/>
          </p:nvPr>
        </p:nvSpPr>
        <p:spPr>
          <a:xfrm>
            <a:off x="8839200" y="6591300"/>
            <a:ext cx="193674" cy="174779"/>
          </a:xfrm>
        </p:spPr>
        <p:txBody>
          <a:bodyPr/>
          <a:lstStyle/>
          <a:p>
            <a:fld id="{E66AA3EA-0569-43EF-BBA3-83FDB109D582}" type="slidenum">
              <a:rPr lang="en-US" smtClean="0"/>
              <a:pPr/>
              <a:t>20</a:t>
            </a:fld>
            <a:endParaRPr lang="en-US" dirty="0"/>
          </a:p>
        </p:txBody>
      </p:sp>
    </p:spTree>
    <p:extLst>
      <p:ext uri="{BB962C8B-B14F-4D97-AF65-F5344CB8AC3E}">
        <p14:creationId xmlns:p14="http://schemas.microsoft.com/office/powerpoint/2010/main" val="2482348056"/>
      </p:ext>
    </p:extLst>
  </p:cSld>
  <p:clrMapOvr>
    <a:masterClrMapping/>
  </p:clrMapOvr>
  <p:transition spd="slow">
    <p:pull dir="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idx="4294967295"/>
          </p:nvPr>
        </p:nvSpPr>
        <p:spPr>
          <a:xfrm>
            <a:off x="228600" y="112183"/>
            <a:ext cx="8686800" cy="537633"/>
          </a:xfrm>
        </p:spPr>
        <p:txBody>
          <a:bodyPr/>
          <a:lstStyle/>
          <a:p>
            <a:pPr>
              <a:defRPr/>
            </a:pPr>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e-Procurement</a:t>
            </a:r>
          </a:p>
        </p:txBody>
      </p:sp>
      <p:sp>
        <p:nvSpPr>
          <p:cNvPr id="5" name="Rectangle 4"/>
          <p:cNvSpPr/>
          <p:nvPr/>
        </p:nvSpPr>
        <p:spPr>
          <a:xfrm>
            <a:off x="228600" y="914400"/>
            <a:ext cx="8686800" cy="4201150"/>
          </a:xfrm>
          <a:prstGeom prst="rect">
            <a:avLst/>
          </a:prstGeom>
        </p:spPr>
        <p:txBody>
          <a:bodyPr wrap="square">
            <a:spAutoFit/>
          </a:bodyPr>
          <a:lstStyle/>
          <a:p>
            <a:pPr>
              <a:spcBef>
                <a:spcPts val="1200"/>
              </a:spcBef>
              <a:spcAft>
                <a:spcPts val="600"/>
              </a:spcAft>
            </a:pPr>
            <a:r>
              <a:rPr lang="en-US" dirty="0">
                <a:latin typeface="Calibri" panose="020F0502020204030204" pitchFamily="34" charset="0"/>
              </a:rPr>
              <a:t>e-Procurement is the term used to describe the automation, through web-enabled tools, of the non-strategic and transactional activities that would otherwise consume the majority of a buyer’s time.</a:t>
            </a:r>
          </a:p>
          <a:p>
            <a:pPr marL="287338" indent="-287338">
              <a:spcBef>
                <a:spcPts val="3000"/>
              </a:spcBef>
              <a:spcAft>
                <a:spcPts val="600"/>
              </a:spcAft>
              <a:buClr>
                <a:srgbClr val="923222"/>
              </a:buClr>
              <a:buSzPct val="115000"/>
              <a:buFont typeface="Wingdings" panose="05000000000000000000" pitchFamily="2" charset="2"/>
              <a:buChar char="§"/>
            </a:pPr>
            <a:r>
              <a:rPr lang="en-US" dirty="0">
                <a:latin typeface="Calibri" panose="020F0502020204030204" pitchFamily="34" charset="0"/>
              </a:rPr>
              <a:t>e-Procurement tools typically automate all or part of the following processes:</a:t>
            </a:r>
          </a:p>
          <a:p>
            <a:pPr marL="685800" lvl="1" indent="-342900">
              <a:spcBef>
                <a:spcPts val="1200"/>
              </a:spcBef>
              <a:spcAft>
                <a:spcPts val="600"/>
              </a:spcAft>
              <a:buClr>
                <a:srgbClr val="923222"/>
              </a:buClr>
              <a:buFont typeface="Symbol" panose="05050102010706020507" pitchFamily="18" charset="2"/>
              <a:buChar char="-"/>
            </a:pPr>
            <a:r>
              <a:rPr lang="en-US" dirty="0">
                <a:latin typeface="Calibri" panose="020F0502020204030204" pitchFamily="34" charset="0"/>
              </a:rPr>
              <a:t>Solicitation tools such as RFI, RFP, RFQ</a:t>
            </a:r>
          </a:p>
          <a:p>
            <a:pPr marL="685800" lvl="1" indent="-342900">
              <a:spcBef>
                <a:spcPts val="1200"/>
              </a:spcBef>
              <a:spcAft>
                <a:spcPts val="600"/>
              </a:spcAft>
              <a:buClr>
                <a:srgbClr val="923222"/>
              </a:buClr>
              <a:buFont typeface="Symbol" panose="05050102010706020507" pitchFamily="18" charset="2"/>
              <a:buChar char="-"/>
            </a:pPr>
            <a:r>
              <a:rPr lang="en-US" dirty="0">
                <a:latin typeface="Calibri" panose="020F0502020204030204" pitchFamily="34" charset="0"/>
              </a:rPr>
              <a:t>Execution and analysis</a:t>
            </a:r>
          </a:p>
          <a:p>
            <a:pPr marL="685800" lvl="1" indent="-342900">
              <a:spcBef>
                <a:spcPts val="1200"/>
              </a:spcBef>
              <a:spcAft>
                <a:spcPts val="600"/>
              </a:spcAft>
              <a:buClr>
                <a:srgbClr val="923222"/>
              </a:buClr>
              <a:buFont typeface="Symbol" panose="05050102010706020507" pitchFamily="18" charset="2"/>
              <a:buChar char="-"/>
            </a:pPr>
            <a:r>
              <a:rPr lang="en-US" dirty="0">
                <a:latin typeface="Calibri" panose="020F0502020204030204" pitchFamily="34" charset="0"/>
              </a:rPr>
              <a:t>Reverse auction capabilities</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17164"/>
          <a:stretch/>
        </p:blipFill>
        <p:spPr>
          <a:xfrm>
            <a:off x="5879830" y="4085167"/>
            <a:ext cx="2959370" cy="2506133"/>
          </a:xfrm>
          <a:prstGeom prst="rect">
            <a:avLst/>
          </a:prstGeom>
          <a:effectLst>
            <a:outerShdw blurRad="50800" dist="38100" dir="2700000" algn="tl" rotWithShape="0">
              <a:prstClr val="black">
                <a:alpha val="40000"/>
              </a:prstClr>
            </a:outerShdw>
          </a:effectLst>
          <a:scene3d>
            <a:camera prst="orthographicFront"/>
            <a:lightRig rig="threePt" dir="t"/>
          </a:scene3d>
          <a:sp3d>
            <a:bevelT/>
          </a:sp3d>
        </p:spPr>
      </p:pic>
      <p:sp>
        <p:nvSpPr>
          <p:cNvPr id="6" name="Rectangle 5"/>
          <p:cNvSpPr/>
          <p:nvPr/>
        </p:nvSpPr>
        <p:spPr>
          <a:xfrm>
            <a:off x="228599" y="5324902"/>
            <a:ext cx="5520267" cy="830997"/>
          </a:xfrm>
          <a:prstGeom prst="rect">
            <a:avLst/>
          </a:prstGeom>
        </p:spPr>
        <p:txBody>
          <a:bodyPr wrap="square">
            <a:spAutoFit/>
          </a:bodyPr>
          <a:lstStyle/>
          <a:p>
            <a:pPr marL="287338" indent="-287338">
              <a:spcBef>
                <a:spcPts val="2400"/>
              </a:spcBef>
              <a:spcAft>
                <a:spcPts val="600"/>
              </a:spcAft>
              <a:buClr>
                <a:srgbClr val="923222"/>
              </a:buClr>
              <a:buSzPct val="115000"/>
              <a:buFont typeface="Wingdings" panose="05000000000000000000" pitchFamily="2" charset="2"/>
              <a:buChar char="§"/>
            </a:pPr>
            <a:r>
              <a:rPr lang="en-US" dirty="0">
                <a:latin typeface="Calibri" panose="020F0502020204030204" pitchFamily="34" charset="0"/>
              </a:rPr>
              <a:t>Automation Provides increased visibility of all purchases.</a:t>
            </a:r>
          </a:p>
        </p:txBody>
      </p:sp>
      <p:sp>
        <p:nvSpPr>
          <p:cNvPr id="7" name="Slide Number Placeholder 6"/>
          <p:cNvSpPr>
            <a:spLocks noGrp="1"/>
          </p:cNvSpPr>
          <p:nvPr>
            <p:ph type="sldNum" sz="quarter" idx="4"/>
          </p:nvPr>
        </p:nvSpPr>
        <p:spPr>
          <a:xfrm>
            <a:off x="8839200" y="6591300"/>
            <a:ext cx="193674" cy="174779"/>
          </a:xfrm>
        </p:spPr>
        <p:txBody>
          <a:bodyPr/>
          <a:lstStyle/>
          <a:p>
            <a:fld id="{E66AA3EA-0569-43EF-BBA3-83FDB109D582}" type="slidenum">
              <a:rPr lang="en-US" smtClean="0"/>
              <a:pPr/>
              <a:t>21</a:t>
            </a:fld>
            <a:endParaRPr lang="en-US" dirty="0"/>
          </a:p>
        </p:txBody>
      </p:sp>
    </p:spTree>
    <p:extLst>
      <p:ext uri="{BB962C8B-B14F-4D97-AF65-F5344CB8AC3E}">
        <p14:creationId xmlns:p14="http://schemas.microsoft.com/office/powerpoint/2010/main" val="285741966"/>
      </p:ext>
    </p:extLst>
  </p:cSld>
  <p:clrMapOvr>
    <a:masterClrMapping/>
  </p:clrMapOvr>
  <p:transition spd="slow">
    <p:pull dir="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idx="4294967295"/>
          </p:nvPr>
        </p:nvSpPr>
        <p:spPr>
          <a:xfrm>
            <a:off x="228600" y="112183"/>
            <a:ext cx="8686800" cy="537633"/>
          </a:xfrm>
        </p:spPr>
        <p:txBody>
          <a:bodyPr/>
          <a:lstStyle/>
          <a:p>
            <a:pPr>
              <a:defRPr/>
            </a:pPr>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e-Procurement </a:t>
            </a:r>
            <a:r>
              <a:rPr lang="en-US" sz="2000" b="0" i="1" kern="1200" dirty="0">
                <a:solidFill>
                  <a:srgbClr val="923222"/>
                </a:solidFill>
                <a:latin typeface="Calibri" panose="020F0502020204030204" pitchFamily="34" charset="0"/>
                <a:cs typeface="Arial" charset="0"/>
              </a:rPr>
              <a:t>(continued)</a:t>
            </a:r>
            <a:endPar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endParaRPr>
          </a:p>
        </p:txBody>
      </p:sp>
      <p:sp>
        <p:nvSpPr>
          <p:cNvPr id="7" name="Rectangle 6"/>
          <p:cNvSpPr/>
          <p:nvPr/>
        </p:nvSpPr>
        <p:spPr>
          <a:xfrm>
            <a:off x="228600" y="914400"/>
            <a:ext cx="8779933" cy="4585871"/>
          </a:xfrm>
          <a:prstGeom prst="rect">
            <a:avLst/>
          </a:prstGeom>
        </p:spPr>
        <p:txBody>
          <a:bodyPr wrap="square">
            <a:spAutoFit/>
          </a:bodyPr>
          <a:lstStyle/>
          <a:p>
            <a:pPr>
              <a:spcBef>
                <a:spcPts val="1200"/>
              </a:spcBef>
              <a:spcAft>
                <a:spcPts val="1200"/>
              </a:spcAft>
            </a:pPr>
            <a:r>
              <a:rPr lang="en-US" sz="2800" dirty="0">
                <a:latin typeface="Calibri" panose="020F0502020204030204" pitchFamily="34" charset="0"/>
              </a:rPr>
              <a:t>The basic e-procurement process consists of:</a:t>
            </a:r>
          </a:p>
          <a:p>
            <a:pPr marL="914400" lvl="1" indent="-457200">
              <a:spcBef>
                <a:spcPts val="1200"/>
              </a:spcBef>
              <a:spcAft>
                <a:spcPts val="1200"/>
              </a:spcAft>
              <a:buClr>
                <a:srgbClr val="923222"/>
              </a:buClr>
              <a:buSzPct val="115000"/>
              <a:buFont typeface="+mj-lt"/>
              <a:buAutoNum type="arabicPeriod"/>
            </a:pPr>
            <a:r>
              <a:rPr lang="en-US" dirty="0">
                <a:latin typeface="Calibri" panose="020F0502020204030204" pitchFamily="34" charset="0"/>
              </a:rPr>
              <a:t>An electronic </a:t>
            </a:r>
            <a:r>
              <a:rPr lang="en-US" u="sng" dirty="0">
                <a:latin typeface="Calibri" panose="020F0502020204030204" pitchFamily="34" charset="0"/>
              </a:rPr>
              <a:t>purchase requisition</a:t>
            </a:r>
            <a:r>
              <a:rPr lang="en-US" dirty="0">
                <a:latin typeface="Calibri" panose="020F0502020204030204" pitchFamily="34" charset="0"/>
              </a:rPr>
              <a:t> and/or </a:t>
            </a:r>
            <a:r>
              <a:rPr lang="en-US" u="sng" dirty="0">
                <a:latin typeface="Calibri" panose="020F0502020204030204" pitchFamily="34" charset="0"/>
              </a:rPr>
              <a:t>purchase order </a:t>
            </a:r>
          </a:p>
          <a:p>
            <a:pPr marL="914400" lvl="1" indent="-457200">
              <a:spcBef>
                <a:spcPts val="1200"/>
              </a:spcBef>
              <a:spcAft>
                <a:spcPts val="1200"/>
              </a:spcAft>
              <a:buClr>
                <a:srgbClr val="923222"/>
              </a:buClr>
              <a:buSzPct val="115000"/>
              <a:buFont typeface="+mj-lt"/>
              <a:buAutoNum type="arabicPeriod"/>
            </a:pPr>
            <a:r>
              <a:rPr lang="en-US" dirty="0">
                <a:latin typeface="Calibri" panose="020F0502020204030204" pitchFamily="34" charset="0"/>
              </a:rPr>
              <a:t>An </a:t>
            </a:r>
            <a:r>
              <a:rPr lang="en-US" u="sng" dirty="0">
                <a:latin typeface="Calibri" panose="020F0502020204030204" pitchFamily="34" charset="0"/>
              </a:rPr>
              <a:t>invoice</a:t>
            </a:r>
            <a:r>
              <a:rPr lang="en-US" dirty="0">
                <a:effectLst>
                  <a:outerShdw blurRad="38100" dist="38100" dir="2700000" algn="tl">
                    <a:srgbClr val="000000">
                      <a:alpha val="43137"/>
                    </a:srgbClr>
                  </a:outerShdw>
                </a:effectLst>
                <a:latin typeface="Calibri" panose="020F0502020204030204" pitchFamily="34" charset="0"/>
              </a:rPr>
              <a:t> </a:t>
            </a:r>
            <a:r>
              <a:rPr lang="en-US" dirty="0">
                <a:latin typeface="Calibri" panose="020F0502020204030204" pitchFamily="34" charset="0"/>
              </a:rPr>
              <a:t>(which might be one with the receipt) </a:t>
            </a:r>
          </a:p>
          <a:p>
            <a:pPr marL="914400" lvl="1" indent="-457200">
              <a:spcBef>
                <a:spcPts val="1200"/>
              </a:spcBef>
              <a:spcAft>
                <a:spcPts val="1200"/>
              </a:spcAft>
              <a:buClr>
                <a:srgbClr val="923222"/>
              </a:buClr>
              <a:buSzPct val="115000"/>
              <a:buFont typeface="+mj-lt"/>
              <a:buAutoNum type="arabicPeriod"/>
            </a:pPr>
            <a:r>
              <a:rPr lang="en-US" dirty="0">
                <a:latin typeface="Calibri" panose="020F0502020204030204" pitchFamily="34" charset="0"/>
              </a:rPr>
              <a:t>A </a:t>
            </a:r>
            <a:r>
              <a:rPr lang="en-US" u="sng" dirty="0">
                <a:latin typeface="Calibri" panose="020F0502020204030204" pitchFamily="34" charset="0"/>
              </a:rPr>
              <a:t>payment</a:t>
            </a:r>
            <a:r>
              <a:rPr lang="en-US" dirty="0">
                <a:latin typeface="Calibri" panose="020F0502020204030204" pitchFamily="34" charset="0"/>
              </a:rPr>
              <a:t>. </a:t>
            </a:r>
          </a:p>
          <a:p>
            <a:pPr marL="342900" lvl="1" indent="-342900">
              <a:spcBef>
                <a:spcPts val="1200"/>
              </a:spcBef>
              <a:spcAft>
                <a:spcPts val="1200"/>
              </a:spcAft>
              <a:buClr>
                <a:srgbClr val="923222"/>
              </a:buClr>
              <a:buSzPct val="115000"/>
              <a:buFont typeface="Wingdings" panose="05000000000000000000" pitchFamily="2" charset="2"/>
              <a:buChar char="§"/>
            </a:pPr>
            <a:r>
              <a:rPr lang="en-US" dirty="0">
                <a:latin typeface="Calibri" panose="020F0502020204030204" pitchFamily="34" charset="0"/>
              </a:rPr>
              <a:t>For high-dollar purchases, the process will generally also include:</a:t>
            </a:r>
          </a:p>
          <a:p>
            <a:pPr marL="800100" lvl="1" indent="-342900">
              <a:spcBef>
                <a:spcPts val="1200"/>
              </a:spcBef>
              <a:spcAft>
                <a:spcPts val="1200"/>
              </a:spcAft>
              <a:buClr>
                <a:srgbClr val="923222"/>
              </a:buClr>
              <a:buSzPct val="115000"/>
              <a:buFont typeface="Symbol" panose="05050102010706020507" pitchFamily="18" charset="2"/>
              <a:buChar char="-"/>
            </a:pPr>
            <a:r>
              <a:rPr lang="en-US" dirty="0">
                <a:effectLst>
                  <a:outerShdw blurRad="38100" dist="38100" dir="2700000" algn="tl">
                    <a:srgbClr val="000000">
                      <a:alpha val="43137"/>
                    </a:srgbClr>
                  </a:outerShdw>
                </a:effectLst>
                <a:latin typeface="Calibri" panose="020F0502020204030204" pitchFamily="34" charset="0"/>
              </a:rPr>
              <a:t>Authorization</a:t>
            </a:r>
            <a:r>
              <a:rPr lang="en-US" dirty="0">
                <a:solidFill>
                  <a:srgbClr val="923222"/>
                </a:solidFill>
                <a:latin typeface="Calibri" panose="020F0502020204030204" pitchFamily="34" charset="0"/>
              </a:rPr>
              <a:t> </a:t>
            </a:r>
            <a:r>
              <a:rPr lang="en-US" dirty="0">
                <a:latin typeface="Calibri" panose="020F0502020204030204" pitchFamily="34" charset="0"/>
              </a:rPr>
              <a:t>of the purchase order </a:t>
            </a:r>
          </a:p>
          <a:p>
            <a:pPr marL="800100" lvl="1" indent="-342900">
              <a:spcBef>
                <a:spcPts val="1200"/>
              </a:spcBef>
              <a:spcAft>
                <a:spcPts val="1200"/>
              </a:spcAft>
              <a:buClr>
                <a:srgbClr val="923222"/>
              </a:buClr>
              <a:buSzPct val="115000"/>
              <a:buFont typeface="Symbol" panose="05050102010706020507" pitchFamily="18" charset="2"/>
              <a:buChar char="-"/>
            </a:pPr>
            <a:r>
              <a:rPr lang="en-US" dirty="0">
                <a:effectLst>
                  <a:outerShdw blurRad="38100" dist="38100" dir="2700000" algn="tl">
                    <a:srgbClr val="000000">
                      <a:alpha val="43137"/>
                    </a:srgbClr>
                  </a:outerShdw>
                </a:effectLst>
                <a:latin typeface="Calibri" panose="020F0502020204030204" pitchFamily="34" charset="0"/>
              </a:rPr>
              <a:t>Reconciliation</a:t>
            </a:r>
            <a:r>
              <a:rPr lang="en-US" dirty="0">
                <a:solidFill>
                  <a:srgbClr val="923222"/>
                </a:solidFill>
                <a:latin typeface="Calibri" panose="020F0502020204030204" pitchFamily="34" charset="0"/>
              </a:rPr>
              <a:t> </a:t>
            </a:r>
            <a:r>
              <a:rPr lang="en-US" dirty="0">
                <a:latin typeface="Calibri" panose="020F0502020204030204" pitchFamily="34" charset="0"/>
              </a:rPr>
              <a:t>of the invoice. </a:t>
            </a:r>
          </a:p>
        </p:txBody>
      </p:sp>
      <p:sp>
        <p:nvSpPr>
          <p:cNvPr id="3" name="Slide Number Placeholder 2"/>
          <p:cNvSpPr>
            <a:spLocks noGrp="1"/>
          </p:cNvSpPr>
          <p:nvPr>
            <p:ph type="sldNum" sz="quarter" idx="4"/>
          </p:nvPr>
        </p:nvSpPr>
        <p:spPr>
          <a:xfrm>
            <a:off x="8839200" y="6591300"/>
            <a:ext cx="193674" cy="174779"/>
          </a:xfrm>
        </p:spPr>
        <p:txBody>
          <a:bodyPr/>
          <a:lstStyle/>
          <a:p>
            <a:fld id="{E66AA3EA-0569-43EF-BBA3-83FDB109D582}" type="slidenum">
              <a:rPr lang="en-US" smtClean="0"/>
              <a:pPr/>
              <a:t>22</a:t>
            </a:fld>
            <a:endParaRPr lang="en-US" dirty="0"/>
          </a:p>
        </p:txBody>
      </p:sp>
    </p:spTree>
    <p:extLst>
      <p:ext uri="{BB962C8B-B14F-4D97-AF65-F5344CB8AC3E}">
        <p14:creationId xmlns:p14="http://schemas.microsoft.com/office/powerpoint/2010/main" val="3456591738"/>
      </p:ext>
    </p:extLst>
  </p:cSld>
  <p:clrMapOvr>
    <a:masterClrMapping/>
  </p:clrMapOvr>
  <p:transition spd="slow">
    <p:pull dir="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type="body" sz="half" idx="4294967295"/>
          </p:nvPr>
        </p:nvSpPr>
        <p:spPr>
          <a:xfrm>
            <a:off x="228600" y="914400"/>
            <a:ext cx="8686800" cy="5867400"/>
          </a:xfrm>
        </p:spPr>
        <p:txBody>
          <a:bodyPr/>
          <a:lstStyle/>
          <a:p>
            <a:pPr marL="347663" lvl="1" indent="-347663">
              <a:spcBef>
                <a:spcPts val="600"/>
              </a:spcBef>
              <a:spcAft>
                <a:spcPts val="1200"/>
              </a:spcAft>
              <a:buClr>
                <a:srgbClr val="923222"/>
              </a:buClr>
              <a:buSzPct val="115000"/>
              <a:buFont typeface="Wingdings" panose="05000000000000000000" pitchFamily="2" charset="2"/>
              <a:buChar char="§"/>
            </a:pPr>
            <a:r>
              <a:rPr lang="en-US" altLang="en-US" sz="2000" u="sng" dirty="0">
                <a:latin typeface="Calibri" panose="020F0502020204030204" pitchFamily="34" charset="0"/>
                <a:ea typeface="ＭＳ Ｐゴシック" panose="020B0600070205080204" pitchFamily="34" charset="-128"/>
                <a:cs typeface="Times New Roman" panose="02020603050405020304" pitchFamily="18" charset="0"/>
              </a:rPr>
              <a:t>Time savings</a:t>
            </a:r>
            <a:r>
              <a:rPr lang="en-US" altLang="en-US" sz="2000" dirty="0">
                <a:latin typeface="Calibri" panose="020F0502020204030204" pitchFamily="34" charset="0"/>
                <a:ea typeface="ＭＳ Ｐゴシック" panose="020B0600070205080204" pitchFamily="34" charset="-128"/>
                <a:cs typeface="Times New Roman" panose="02020603050405020304" pitchFamily="18" charset="0"/>
              </a:rPr>
              <a:t> - A reduction in the time between need recognition and the release and receipt of an order</a:t>
            </a:r>
          </a:p>
          <a:p>
            <a:pPr marL="347663" lvl="1" indent="-347663">
              <a:spcBef>
                <a:spcPts val="600"/>
              </a:spcBef>
              <a:spcAft>
                <a:spcPts val="1200"/>
              </a:spcAft>
              <a:buClr>
                <a:srgbClr val="923222"/>
              </a:buClr>
              <a:buSzPct val="115000"/>
              <a:buFont typeface="Wingdings" panose="05000000000000000000" pitchFamily="2" charset="2"/>
              <a:buChar char="§"/>
            </a:pPr>
            <a:r>
              <a:rPr lang="en-US" altLang="en-US" sz="2000" u="sng" dirty="0">
                <a:latin typeface="Calibri" panose="020F0502020204030204" pitchFamily="34" charset="0"/>
                <a:ea typeface="ＭＳ Ｐゴシック" panose="020B0600070205080204" pitchFamily="34" charset="-128"/>
                <a:cs typeface="Times New Roman" panose="02020603050405020304" pitchFamily="18" charset="0"/>
              </a:rPr>
              <a:t>Cost savings</a:t>
            </a:r>
            <a:r>
              <a:rPr lang="en-US" altLang="en-US" sz="2000" dirty="0">
                <a:latin typeface="Calibri" panose="020F0502020204030204" pitchFamily="34" charset="0"/>
                <a:ea typeface="ＭＳ Ｐゴシック" panose="020B0600070205080204" pitchFamily="34" charset="-128"/>
                <a:cs typeface="Times New Roman" panose="02020603050405020304" pitchFamily="18" charset="0"/>
              </a:rPr>
              <a:t> - </a:t>
            </a:r>
            <a:r>
              <a:rPr lang="en-US" sz="2000" dirty="0">
                <a:solidFill>
                  <a:srgbClr val="333333"/>
                </a:solidFill>
                <a:latin typeface="Calibri" panose="020F0502020204030204" pitchFamily="34" charset="0"/>
              </a:rPr>
              <a:t>Lower overhead costs in the purchasing area</a:t>
            </a:r>
          </a:p>
          <a:p>
            <a:pPr marL="347663" lvl="1" indent="-347663">
              <a:spcBef>
                <a:spcPts val="600"/>
              </a:spcBef>
              <a:spcAft>
                <a:spcPts val="1200"/>
              </a:spcAft>
              <a:buClr>
                <a:srgbClr val="923222"/>
              </a:buClr>
              <a:buSzPct val="115000"/>
              <a:buFont typeface="Wingdings" panose="05000000000000000000" pitchFamily="2" charset="2"/>
              <a:buChar char="§"/>
            </a:pPr>
            <a:r>
              <a:rPr lang="en-US" altLang="en-US" sz="2000" u="sng" dirty="0">
                <a:latin typeface="Calibri" panose="020F0502020204030204" pitchFamily="34" charset="0"/>
                <a:ea typeface="ＭＳ Ｐゴシック" panose="020B0600070205080204" pitchFamily="34" charset="-128"/>
                <a:cs typeface="Times New Roman" panose="02020603050405020304" pitchFamily="18" charset="0"/>
              </a:rPr>
              <a:t>Accuracy</a:t>
            </a:r>
            <a:r>
              <a:rPr lang="en-US" altLang="en-US" sz="2000" dirty="0">
                <a:latin typeface="Calibri" panose="020F0502020204030204" pitchFamily="34" charset="0"/>
                <a:ea typeface="ＭＳ Ｐゴシック" panose="020B0600070205080204" pitchFamily="34" charset="-128"/>
                <a:cs typeface="Times New Roman" panose="02020603050405020304" pitchFamily="18" charset="0"/>
              </a:rPr>
              <a:t> - </a:t>
            </a:r>
            <a:r>
              <a:rPr lang="en-US" sz="2000" dirty="0">
                <a:solidFill>
                  <a:srgbClr val="333333"/>
                </a:solidFill>
                <a:latin typeface="Calibri" panose="020F0502020204030204" pitchFamily="34" charset="0"/>
              </a:rPr>
              <a:t>A reduction in errors.  </a:t>
            </a:r>
            <a:r>
              <a:rPr lang="en-US" altLang="en-US" sz="2000" dirty="0">
                <a:latin typeface="Calibri" panose="020F0502020204030204" pitchFamily="34" charset="0"/>
                <a:ea typeface="ＭＳ Ｐゴシック" panose="020B0600070205080204" pitchFamily="34" charset="-128"/>
                <a:cs typeface="Times New Roman" panose="02020603050405020304" pitchFamily="18" charset="0"/>
              </a:rPr>
              <a:t>A virtual elimination of manual paperwork and paperwork handling</a:t>
            </a:r>
          </a:p>
          <a:p>
            <a:pPr marL="347663" lvl="1" indent="-347663">
              <a:spcBef>
                <a:spcPts val="600"/>
              </a:spcBef>
              <a:spcAft>
                <a:spcPts val="1200"/>
              </a:spcAft>
              <a:buClr>
                <a:srgbClr val="923222"/>
              </a:buClr>
              <a:buSzPct val="115000"/>
              <a:buFont typeface="Wingdings" panose="05000000000000000000" pitchFamily="2" charset="2"/>
              <a:buChar char="§"/>
            </a:pPr>
            <a:r>
              <a:rPr lang="en-US" altLang="en-US" sz="2000" u="sng" dirty="0">
                <a:latin typeface="Calibri" panose="020F0502020204030204" pitchFamily="34" charset="0"/>
                <a:ea typeface="ＭＳ Ｐゴシック" panose="020B0600070205080204" pitchFamily="34" charset="-128"/>
                <a:cs typeface="Times New Roman" panose="02020603050405020304" pitchFamily="18" charset="0"/>
              </a:rPr>
              <a:t>Real time</a:t>
            </a:r>
            <a:r>
              <a:rPr lang="en-US" altLang="en-US" sz="2000" dirty="0">
                <a:latin typeface="Calibri" panose="020F0502020204030204" pitchFamily="34" charset="0"/>
                <a:ea typeface="ＭＳ Ｐゴシック" panose="020B0600070205080204" pitchFamily="34" charset="-128"/>
                <a:cs typeface="Times New Roman" panose="02020603050405020304" pitchFamily="18" charset="0"/>
              </a:rPr>
              <a:t> - </a:t>
            </a:r>
            <a:r>
              <a:rPr lang="en-US" sz="2000" dirty="0">
                <a:solidFill>
                  <a:srgbClr val="333333"/>
                </a:solidFill>
                <a:latin typeface="Calibri" panose="020F0502020204030204" pitchFamily="34" charset="0"/>
              </a:rPr>
              <a:t>Improved communication both within the company and with suppliers</a:t>
            </a:r>
          </a:p>
          <a:p>
            <a:pPr marL="347663" lvl="1" indent="-347663">
              <a:spcBef>
                <a:spcPts val="600"/>
              </a:spcBef>
              <a:spcAft>
                <a:spcPts val="1200"/>
              </a:spcAft>
              <a:buClr>
                <a:srgbClr val="923222"/>
              </a:buClr>
              <a:buSzPct val="115000"/>
              <a:buFont typeface="Wingdings" panose="05000000000000000000" pitchFamily="2" charset="2"/>
              <a:buChar char="§"/>
            </a:pPr>
            <a:r>
              <a:rPr lang="en-US" altLang="en-US" sz="2000" u="sng" dirty="0">
                <a:latin typeface="Calibri" panose="020F0502020204030204" pitchFamily="34" charset="0"/>
                <a:ea typeface="ＭＳ Ｐゴシック" panose="020B0600070205080204" pitchFamily="34" charset="-128"/>
                <a:cs typeface="Times New Roman" panose="02020603050405020304" pitchFamily="18" charset="0"/>
              </a:rPr>
              <a:t>Management</a:t>
            </a:r>
            <a:r>
              <a:rPr lang="en-US" altLang="en-US" sz="2000" dirty="0">
                <a:latin typeface="Calibri" panose="020F0502020204030204" pitchFamily="34" charset="0"/>
                <a:ea typeface="ＭＳ Ｐゴシック" panose="020B0600070205080204" pitchFamily="34" charset="-128"/>
                <a:cs typeface="Times New Roman" panose="02020603050405020304" pitchFamily="18" charset="0"/>
              </a:rPr>
              <a:t> - </a:t>
            </a:r>
            <a:r>
              <a:rPr lang="en-US" sz="2000" dirty="0">
                <a:solidFill>
                  <a:srgbClr val="333333"/>
                </a:solidFill>
                <a:latin typeface="Calibri" panose="020F0502020204030204" pitchFamily="34" charset="0"/>
              </a:rPr>
              <a:t>Purchasing personnel spend less time on processing of purchase orders and invoices, and more time on strategic value-added purchasing activities</a:t>
            </a:r>
          </a:p>
          <a:p>
            <a:pPr marL="347663" lvl="1" indent="-347663">
              <a:spcBef>
                <a:spcPts val="600"/>
              </a:spcBef>
              <a:spcAft>
                <a:spcPts val="1200"/>
              </a:spcAft>
              <a:buClr>
                <a:srgbClr val="923222"/>
              </a:buClr>
              <a:buSzPct val="115000"/>
              <a:buFont typeface="Wingdings" panose="05000000000000000000" pitchFamily="2" charset="2"/>
              <a:buChar char="§"/>
            </a:pPr>
            <a:r>
              <a:rPr lang="en-US" altLang="en-US" sz="2000" u="sng" dirty="0">
                <a:latin typeface="Calibri" panose="020F0502020204030204" pitchFamily="34" charset="0"/>
                <a:ea typeface="ＭＳ Ｐゴシック" panose="020B0600070205080204" pitchFamily="34" charset="-128"/>
                <a:cs typeface="Times New Roman" panose="02020603050405020304" pitchFamily="18" charset="0"/>
              </a:rPr>
              <a:t>Mobility</a:t>
            </a:r>
            <a:r>
              <a:rPr lang="en-US" altLang="en-US" sz="2000" dirty="0">
                <a:latin typeface="Calibri" panose="020F0502020204030204" pitchFamily="34" charset="0"/>
                <a:ea typeface="ＭＳ Ｐゴシック" panose="020B0600070205080204" pitchFamily="34" charset="-128"/>
                <a:cs typeface="Times New Roman" panose="02020603050405020304" pitchFamily="18" charset="0"/>
              </a:rPr>
              <a:t> – Access virtually anywhere</a:t>
            </a:r>
            <a:endParaRPr lang="en-US" altLang="en-US" sz="2000" b="1" dirty="0">
              <a:latin typeface="Calibri" panose="020F0502020204030204" pitchFamily="34" charset="0"/>
              <a:ea typeface="ＭＳ Ｐゴシック" panose="020B0600070205080204" pitchFamily="34" charset="-128"/>
              <a:cs typeface="Times New Roman" panose="02020603050405020304" pitchFamily="18" charset="0"/>
            </a:endParaRPr>
          </a:p>
          <a:p>
            <a:pPr marL="347663" lvl="1" indent="-347663">
              <a:spcBef>
                <a:spcPts val="600"/>
              </a:spcBef>
              <a:spcAft>
                <a:spcPts val="1200"/>
              </a:spcAft>
              <a:buClr>
                <a:srgbClr val="923222"/>
              </a:buClr>
              <a:buSzPct val="115000"/>
              <a:buFont typeface="Wingdings" panose="05000000000000000000" pitchFamily="2" charset="2"/>
              <a:buChar char="§"/>
            </a:pPr>
            <a:r>
              <a:rPr lang="en-US" altLang="en-US" sz="2000" u="sng" dirty="0" err="1">
                <a:latin typeface="Calibri" panose="020F0502020204030204" pitchFamily="34" charset="0"/>
                <a:ea typeface="ＭＳ Ｐゴシック" panose="020B0600070205080204" pitchFamily="34" charset="-128"/>
                <a:cs typeface="Times New Roman" panose="02020603050405020304" pitchFamily="18" charset="0"/>
              </a:rPr>
              <a:t>Trackability</a:t>
            </a:r>
            <a:r>
              <a:rPr lang="en-US" altLang="en-US" sz="2000" dirty="0">
                <a:latin typeface="Calibri" panose="020F0502020204030204" pitchFamily="34" charset="0"/>
                <a:ea typeface="ＭＳ Ｐゴシック" panose="020B0600070205080204" pitchFamily="34" charset="-128"/>
                <a:cs typeface="Times New Roman" panose="02020603050405020304" pitchFamily="18" charset="0"/>
              </a:rPr>
              <a:t> – Real-time status tracking</a:t>
            </a:r>
            <a:endParaRPr lang="en-US" altLang="en-US" sz="2000" b="1" dirty="0">
              <a:latin typeface="Calibri" panose="020F0502020204030204" pitchFamily="34" charset="0"/>
              <a:ea typeface="ＭＳ Ｐゴシック" panose="020B0600070205080204" pitchFamily="34" charset="-128"/>
              <a:cs typeface="Times New Roman" panose="02020603050405020304" pitchFamily="18" charset="0"/>
            </a:endParaRPr>
          </a:p>
          <a:p>
            <a:pPr marL="347663" lvl="1" indent="-347663">
              <a:spcBef>
                <a:spcPts val="600"/>
              </a:spcBef>
              <a:spcAft>
                <a:spcPts val="1200"/>
              </a:spcAft>
              <a:buClr>
                <a:srgbClr val="923222"/>
              </a:buClr>
              <a:buSzPct val="115000"/>
              <a:buFont typeface="Wingdings" panose="05000000000000000000" pitchFamily="2" charset="2"/>
              <a:buChar char="§"/>
            </a:pPr>
            <a:r>
              <a:rPr lang="en-US" altLang="en-US" sz="2000" u="sng" dirty="0">
                <a:latin typeface="Calibri" panose="020F0502020204030204" pitchFamily="34" charset="0"/>
                <a:ea typeface="ＭＳ Ｐゴシック" panose="020B0600070205080204" pitchFamily="34" charset="-128"/>
                <a:cs typeface="Times New Roman" panose="02020603050405020304" pitchFamily="18" charset="0"/>
              </a:rPr>
              <a:t>Benefits to the suppliers</a:t>
            </a:r>
          </a:p>
        </p:txBody>
      </p:sp>
      <p:sp>
        <p:nvSpPr>
          <p:cNvPr id="65541" name="Rectangle 5"/>
          <p:cNvSpPr>
            <a:spLocks noGrp="1" noChangeArrowheads="1"/>
          </p:cNvSpPr>
          <p:nvPr>
            <p:ph type="title" idx="4294967295"/>
          </p:nvPr>
        </p:nvSpPr>
        <p:spPr>
          <a:xfrm>
            <a:off x="228600" y="12700"/>
            <a:ext cx="8686800" cy="736600"/>
          </a:xfrm>
          <a:noFill/>
          <a:ln w="9525">
            <a:noFill/>
            <a:miter lim="800000"/>
            <a:headEnd/>
            <a:tailEnd/>
          </a:ln>
        </p:spPr>
        <p:txBody>
          <a:bodyPr vert="horz" wrap="square" lIns="92075" tIns="46038" rIns="92075" bIns="46038" numCol="1" anchor="ctr" anchorCtr="0" compatLnSpc="1">
            <a:prstTxWarp prst="textNoShape">
              <a:avLst/>
            </a:prstTxWarp>
          </a:bodyPr>
          <a:lstStyle/>
          <a:p>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Advantages of an e-Procurement System</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85267" y="4600012"/>
            <a:ext cx="3763433" cy="2257988"/>
          </a:xfrm>
          <a:prstGeom prst="rect">
            <a:avLst/>
          </a:prstGeom>
        </p:spPr>
      </p:pic>
      <p:sp>
        <p:nvSpPr>
          <p:cNvPr id="5" name="Slide Number Placeholder 4"/>
          <p:cNvSpPr>
            <a:spLocks noGrp="1"/>
          </p:cNvSpPr>
          <p:nvPr>
            <p:ph type="sldNum" sz="quarter" idx="4"/>
          </p:nvPr>
        </p:nvSpPr>
        <p:spPr>
          <a:xfrm>
            <a:off x="8839200" y="6591300"/>
            <a:ext cx="193674" cy="174779"/>
          </a:xfrm>
        </p:spPr>
        <p:txBody>
          <a:bodyPr/>
          <a:lstStyle/>
          <a:p>
            <a:fld id="{E66AA3EA-0569-43EF-BBA3-83FDB109D582}" type="slidenum">
              <a:rPr lang="en-US" smtClean="0"/>
              <a:pPr/>
              <a:t>23</a:t>
            </a:fld>
            <a:endParaRPr lang="en-US" dirty="0"/>
          </a:p>
        </p:txBody>
      </p:sp>
    </p:spTree>
    <p:extLst>
      <p:ext uri="{BB962C8B-B14F-4D97-AF65-F5344CB8AC3E}">
        <p14:creationId xmlns:p14="http://schemas.microsoft.com/office/powerpoint/2010/main" val="1012405753"/>
      </p:ext>
    </p:extLst>
  </p:cSld>
  <p:clrMapOvr>
    <a:masterClrMapping/>
  </p:clrMapOvr>
  <p:transition spd="slow">
    <p:pull dir="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idx="4294967295"/>
          </p:nvPr>
        </p:nvSpPr>
        <p:spPr>
          <a:xfrm>
            <a:off x="228600" y="160866"/>
            <a:ext cx="8439150" cy="440267"/>
          </a:xfrm>
          <a:noFill/>
          <a:ln w="9525">
            <a:noFill/>
            <a:miter lim="800000"/>
            <a:headEnd/>
            <a:tailEnd/>
          </a:ln>
        </p:spPr>
        <p:txBody>
          <a:bodyPr vert="horz" wrap="square" lIns="92075" tIns="46038" rIns="92075" bIns="46038" numCol="1" anchor="ctr" anchorCtr="0" compatLnSpc="1">
            <a:prstTxWarp prst="textNoShape">
              <a:avLst/>
            </a:prstTxWarp>
          </a:bodyPr>
          <a:lstStyle/>
          <a:p>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Discussion Outline</a:t>
            </a:r>
          </a:p>
        </p:txBody>
      </p:sp>
      <p:sp>
        <p:nvSpPr>
          <p:cNvPr id="39939" name="Rectangle 3"/>
          <p:cNvSpPr>
            <a:spLocks noGrp="1" noChangeArrowheads="1"/>
          </p:cNvSpPr>
          <p:nvPr>
            <p:ph type="body" sz="half" idx="4294967295"/>
          </p:nvPr>
        </p:nvSpPr>
        <p:spPr>
          <a:xfrm>
            <a:off x="228600" y="914400"/>
            <a:ext cx="6578600" cy="5867400"/>
          </a:xfrm>
        </p:spPr>
        <p:txBody>
          <a:bodyPr/>
          <a:lstStyle/>
          <a:p>
            <a:pPr marL="514350" lvl="1" indent="-514350">
              <a:spcBef>
                <a:spcPts val="600"/>
              </a:spcBef>
              <a:spcAft>
                <a:spcPts val="1200"/>
              </a:spcAft>
              <a:buClr>
                <a:schemeClr val="bg1">
                  <a:lumMod val="85000"/>
                </a:schemeClr>
              </a:buClr>
              <a:buSzPct val="115000"/>
              <a:buFont typeface="+mj-lt"/>
              <a:buAutoNum type="arabicPeriod"/>
            </a:pPr>
            <a:r>
              <a:rPr lang="en-US" altLang="en-US" sz="28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Defining Procurement and Purchasing</a:t>
            </a:r>
          </a:p>
          <a:p>
            <a:pPr marL="514350" lvl="1" indent="-514350">
              <a:spcBef>
                <a:spcPts val="600"/>
              </a:spcBef>
              <a:spcAft>
                <a:spcPts val="1200"/>
              </a:spcAft>
              <a:buClr>
                <a:schemeClr val="bg1">
                  <a:lumMod val="85000"/>
                </a:schemeClr>
              </a:buClr>
              <a:buSzPct val="115000"/>
              <a:buFont typeface="+mj-lt"/>
              <a:buAutoNum type="arabicPeriod"/>
            </a:pPr>
            <a:r>
              <a:rPr lang="en-US" altLang="en-US" sz="28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The Basic Purchasing Process</a:t>
            </a:r>
          </a:p>
          <a:p>
            <a:pPr marL="514350" lvl="1" indent="-514350">
              <a:spcBef>
                <a:spcPts val="600"/>
              </a:spcBef>
              <a:spcAft>
                <a:spcPts val="1200"/>
              </a:spcAft>
              <a:buClr>
                <a:srgbClr val="923222"/>
              </a:buClr>
              <a:buSzPct val="115000"/>
              <a:buFont typeface="+mj-lt"/>
              <a:buAutoNum type="arabicPeriod"/>
            </a:pPr>
            <a:r>
              <a:rPr lang="en-US" altLang="en-US" sz="2800" dirty="0">
                <a:latin typeface="Calibri" panose="020F0502020204030204" pitchFamily="34" charset="0"/>
                <a:ea typeface="ＭＳ Ｐゴシック" panose="020B0600070205080204" pitchFamily="34" charset="-128"/>
                <a:cs typeface="Times New Roman" panose="02020603050405020304" pitchFamily="18" charset="0"/>
              </a:rPr>
              <a:t>Financial Significance of Purchasing</a:t>
            </a:r>
          </a:p>
          <a:p>
            <a:pPr marL="514350" lvl="1" indent="-514350">
              <a:spcBef>
                <a:spcPts val="600"/>
              </a:spcBef>
              <a:spcAft>
                <a:spcPts val="1200"/>
              </a:spcAft>
              <a:buClr>
                <a:schemeClr val="bg1">
                  <a:lumMod val="85000"/>
                </a:schemeClr>
              </a:buClr>
              <a:buSzPct val="115000"/>
              <a:buFont typeface="+mj-lt"/>
              <a:buAutoNum type="arabicPeriod"/>
            </a:pPr>
            <a:r>
              <a:rPr lang="en-US" altLang="en-US" sz="28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Make versus Buy Decision</a:t>
            </a:r>
          </a:p>
          <a:p>
            <a:pPr marL="514350" lvl="1" indent="-514350">
              <a:spcBef>
                <a:spcPts val="600"/>
              </a:spcBef>
              <a:spcAft>
                <a:spcPts val="1200"/>
              </a:spcAft>
              <a:buClr>
                <a:schemeClr val="bg1">
                  <a:lumMod val="85000"/>
                </a:schemeClr>
              </a:buClr>
              <a:buSzPct val="115000"/>
              <a:buFont typeface="+mj-lt"/>
              <a:buAutoNum type="arabicPeriod"/>
            </a:pPr>
            <a:r>
              <a:rPr lang="en-US" altLang="en-US" sz="28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Organization of Purchasing</a:t>
            </a:r>
          </a:p>
          <a:p>
            <a:pPr marL="514350" lvl="1" indent="-514350">
              <a:spcBef>
                <a:spcPts val="600"/>
              </a:spcBef>
              <a:spcAft>
                <a:spcPts val="1200"/>
              </a:spcAft>
              <a:buClr>
                <a:schemeClr val="bg1">
                  <a:lumMod val="85000"/>
                </a:schemeClr>
              </a:buClr>
              <a:buSzPct val="115000"/>
              <a:buFont typeface="+mj-lt"/>
              <a:buAutoNum type="arabicPeriod"/>
            </a:pPr>
            <a:r>
              <a:rPr lang="en-US" altLang="en-US" sz="28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International Purchasing</a:t>
            </a:r>
          </a:p>
          <a:p>
            <a:pPr marL="514350" lvl="1" indent="-514350">
              <a:spcBef>
                <a:spcPts val="600"/>
              </a:spcBef>
              <a:spcAft>
                <a:spcPts val="1200"/>
              </a:spcAft>
              <a:buClr>
                <a:schemeClr val="bg1">
                  <a:lumMod val="85000"/>
                </a:schemeClr>
              </a:buClr>
              <a:buSzPct val="115000"/>
              <a:buFont typeface="+mj-lt"/>
              <a:buAutoNum type="arabicPeriod"/>
            </a:pPr>
            <a:r>
              <a:rPr lang="en-US" altLang="en-US" sz="28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Government &amp; Non-Profit Purchasing</a:t>
            </a:r>
          </a:p>
          <a:p>
            <a:pPr marL="514350" lvl="1" indent="-514350">
              <a:spcBef>
                <a:spcPts val="600"/>
              </a:spcBef>
              <a:spcAft>
                <a:spcPts val="1200"/>
              </a:spcAft>
              <a:buClr>
                <a:schemeClr val="bg1">
                  <a:lumMod val="85000"/>
                </a:schemeClr>
              </a:buClr>
              <a:buSzPct val="115000"/>
              <a:buFont typeface="+mj-lt"/>
              <a:buAutoNum type="arabicPeriod"/>
            </a:pPr>
            <a:r>
              <a:rPr lang="en-US" altLang="en-US" sz="28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Assessing and Improving the Purchasing Function</a:t>
            </a:r>
          </a:p>
          <a:p>
            <a:pPr marL="347663" lvl="1" indent="-347663">
              <a:spcBef>
                <a:spcPts val="600"/>
              </a:spcBef>
              <a:spcAft>
                <a:spcPts val="1200"/>
              </a:spcAft>
              <a:buClr>
                <a:srgbClr val="923222"/>
              </a:buClr>
              <a:buSzPct val="115000"/>
              <a:buFont typeface="Wingdings" panose="05000000000000000000" pitchFamily="2" charset="2"/>
              <a:buChar char="§"/>
            </a:pPr>
            <a:endParaRPr lang="en-US" altLang="en-US" sz="2800" dirty="0">
              <a:latin typeface="Calibri" panose="020F0502020204030204" pitchFamily="34" charset="0"/>
              <a:ea typeface="ＭＳ Ｐゴシック" panose="020B0600070205080204" pitchFamily="34" charset="-128"/>
              <a:cs typeface="Times New Roman" panose="02020603050405020304" pitchFamily="18" charset="0"/>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924" t="3210" r="6195" b="3086"/>
          <a:stretch/>
        </p:blipFill>
        <p:spPr>
          <a:xfrm flipH="1">
            <a:off x="5892801" y="1539830"/>
            <a:ext cx="3022599" cy="4949584"/>
          </a:xfrm>
          <a:prstGeom prst="rect">
            <a:avLst/>
          </a:prstGeom>
        </p:spPr>
      </p:pic>
      <p:sp>
        <p:nvSpPr>
          <p:cNvPr id="4" name="Slide Number Placeholder 3"/>
          <p:cNvSpPr>
            <a:spLocks noGrp="1"/>
          </p:cNvSpPr>
          <p:nvPr>
            <p:ph type="sldNum" sz="quarter" idx="4"/>
          </p:nvPr>
        </p:nvSpPr>
        <p:spPr>
          <a:xfrm>
            <a:off x="8839200" y="6591300"/>
            <a:ext cx="193674" cy="174779"/>
          </a:xfrm>
        </p:spPr>
        <p:txBody>
          <a:bodyPr/>
          <a:lstStyle/>
          <a:p>
            <a:fld id="{E66AA3EA-0569-43EF-BBA3-83FDB109D582}" type="slidenum">
              <a:rPr lang="en-US" smtClean="0"/>
              <a:pPr/>
              <a:t>24</a:t>
            </a:fld>
            <a:endParaRPr lang="en-US" dirty="0"/>
          </a:p>
        </p:txBody>
      </p:sp>
    </p:spTree>
    <p:extLst>
      <p:ext uri="{BB962C8B-B14F-4D97-AF65-F5344CB8AC3E}">
        <p14:creationId xmlns:p14="http://schemas.microsoft.com/office/powerpoint/2010/main" val="2935688569"/>
      </p:ext>
    </p:extLst>
  </p:cSld>
  <p:clrMapOvr>
    <a:masterClrMapping/>
  </p:clrMapOvr>
  <p:transition spd="slow">
    <p:pull dir="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idx="4294967295"/>
          </p:nvPr>
        </p:nvSpPr>
        <p:spPr>
          <a:xfrm>
            <a:off x="228599" y="132598"/>
            <a:ext cx="8915401" cy="496804"/>
          </a:xfrm>
          <a:noFill/>
          <a:ln w="9525">
            <a:noFill/>
            <a:miter lim="800000"/>
            <a:headEnd/>
            <a:tailEnd/>
          </a:ln>
          <a:effectLst/>
        </p:spPr>
        <p:txBody>
          <a:bodyPr vert="horz" wrap="square" lIns="92075" tIns="46038" rIns="92075" bIns="46038" numCol="1" rtlCol="0" anchor="b" anchorCtr="0" compatLnSpc="1">
            <a:prstTxWarp prst="textNoShape">
              <a:avLst/>
            </a:prstTxWarp>
            <a:spAutoFit/>
          </a:bodyPr>
          <a:lstStyle/>
          <a:p>
            <a:pPr>
              <a:lnSpc>
                <a:spcPct val="80000"/>
              </a:lnSpc>
            </a:pPr>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The Financial Significance of Purchasing</a:t>
            </a:r>
          </a:p>
        </p:txBody>
      </p:sp>
      <p:sp>
        <p:nvSpPr>
          <p:cNvPr id="26627" name="Rectangle 3"/>
          <p:cNvSpPr>
            <a:spLocks noGrp="1" noChangeArrowheads="1"/>
          </p:cNvSpPr>
          <p:nvPr>
            <p:ph type="body" idx="4294967295"/>
          </p:nvPr>
        </p:nvSpPr>
        <p:spPr>
          <a:xfrm>
            <a:off x="228599" y="914400"/>
            <a:ext cx="5003801" cy="3962400"/>
          </a:xfrm>
        </p:spPr>
        <p:txBody>
          <a:bodyPr/>
          <a:lstStyle/>
          <a:p>
            <a:pPr marL="347663" lvl="1" indent="-330200">
              <a:spcBef>
                <a:spcPts val="1800"/>
              </a:spcBef>
              <a:buClr>
                <a:srgbClr val="923222"/>
              </a:buClr>
              <a:buSzPct val="115000"/>
              <a:buFont typeface="Wingdings" panose="05000000000000000000" pitchFamily="2" charset="2"/>
              <a:buChar char="§"/>
            </a:pPr>
            <a:r>
              <a:rPr lang="en-US" altLang="en-US" sz="2400" b="1"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Profit-Leverage Effect</a:t>
            </a:r>
          </a:p>
          <a:p>
            <a:pPr marL="804863" lvl="1" indent="-381000">
              <a:buClr>
                <a:srgbClr val="923222"/>
              </a:buClr>
              <a:buSzPct val="115000"/>
              <a:buFont typeface="Calibri" panose="020F0502020204030204" pitchFamily="34" charset="0"/>
              <a:buChar char="─"/>
            </a:pPr>
            <a:r>
              <a:rPr lang="en-US" altLang="en-US" sz="2000" dirty="0">
                <a:latin typeface="Calibri" panose="020F0502020204030204" pitchFamily="34" charset="0"/>
                <a:ea typeface="ＭＳ Ｐゴシック" panose="020B0600070205080204" pitchFamily="34" charset="-128"/>
                <a:cs typeface="Times New Roman" panose="02020603050405020304" pitchFamily="18" charset="0"/>
              </a:rPr>
              <a:t>A </a:t>
            </a:r>
            <a:r>
              <a:rPr lang="en-US" altLang="en-US" sz="2000" b="1" u="sng" dirty="0">
                <a:latin typeface="Calibri" panose="020F0502020204030204" pitchFamily="34" charset="0"/>
                <a:ea typeface="ＭＳ Ｐゴシック" panose="020B0600070205080204" pitchFamily="34" charset="-128"/>
                <a:cs typeface="Times New Roman" panose="02020603050405020304" pitchFamily="18" charset="0"/>
              </a:rPr>
              <a:t>decrease</a:t>
            </a:r>
            <a:r>
              <a:rPr lang="en-US" altLang="en-US" sz="2000" dirty="0">
                <a:latin typeface="Calibri" panose="020F0502020204030204" pitchFamily="34" charset="0"/>
                <a:ea typeface="ＭＳ Ｐゴシック" panose="020B0600070205080204" pitchFamily="34" charset="-128"/>
                <a:cs typeface="Times New Roman" panose="02020603050405020304" pitchFamily="18" charset="0"/>
              </a:rPr>
              <a:t> in purchasing expenditures directly</a:t>
            </a:r>
            <a:r>
              <a:rPr lang="en-US" altLang="en-US" sz="2000" b="1"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 </a:t>
            </a:r>
            <a:r>
              <a:rPr lang="en-US" altLang="en-US" sz="2000" dirty="0">
                <a:latin typeface="Calibri" panose="020F0502020204030204" pitchFamily="34" charset="0"/>
                <a:ea typeface="ＭＳ Ｐゴシック" panose="020B0600070205080204" pitchFamily="34" charset="-128"/>
                <a:cs typeface="Times New Roman" panose="02020603050405020304" pitchFamily="18" charset="0"/>
              </a:rPr>
              <a:t>increases profits before taxes (assuming no decrease in quality or purchasing total cost).  </a:t>
            </a:r>
          </a:p>
          <a:p>
            <a:pPr marL="804863" lvl="1" indent="-381000">
              <a:buClr>
                <a:srgbClr val="923222"/>
              </a:buClr>
              <a:buSzPct val="115000"/>
              <a:buFont typeface="Calibri" panose="020F0502020204030204" pitchFamily="34" charset="0"/>
              <a:buChar char="─"/>
            </a:pPr>
            <a:r>
              <a:rPr lang="en-US" altLang="en-US" sz="2000" b="1" dirty="0">
                <a:latin typeface="Calibri" panose="020F0502020204030204" pitchFamily="34" charset="0"/>
                <a:ea typeface="ＭＳ Ｐゴシック" panose="020B0600070205080204" pitchFamily="34" charset="-128"/>
                <a:cs typeface="Times New Roman" panose="02020603050405020304" pitchFamily="18" charset="0"/>
              </a:rPr>
              <a:t>Bottom line impact is $ for $</a:t>
            </a:r>
          </a:p>
          <a:p>
            <a:pPr marL="347663" lvl="1" indent="-330200">
              <a:spcBef>
                <a:spcPts val="2400"/>
              </a:spcBef>
              <a:buClr>
                <a:srgbClr val="923222"/>
              </a:buClr>
              <a:buSzPct val="115000"/>
              <a:buFont typeface="Wingdings" panose="05000000000000000000" pitchFamily="2" charset="2"/>
              <a:buChar char="§"/>
            </a:pPr>
            <a:r>
              <a:rPr lang="en-US" altLang="en-US" sz="2400" b="1"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Return on Assets (ROA) Effect</a:t>
            </a:r>
          </a:p>
          <a:p>
            <a:pPr marL="804863" lvl="1" indent="-381000">
              <a:buClr>
                <a:srgbClr val="923222"/>
              </a:buClr>
              <a:buSzPct val="115000"/>
              <a:buFont typeface="Calibri" panose="020F0502020204030204" pitchFamily="34" charset="0"/>
              <a:buChar char="─"/>
            </a:pPr>
            <a:r>
              <a:rPr lang="en-US" altLang="en-US" sz="2000" dirty="0">
                <a:latin typeface="Calibri" panose="020F0502020204030204" pitchFamily="34" charset="0"/>
                <a:ea typeface="ＭＳ Ｐゴシック" panose="020B0600070205080204" pitchFamily="34" charset="-128"/>
                <a:cs typeface="Times New Roman" panose="02020603050405020304" pitchFamily="18" charset="0"/>
              </a:rPr>
              <a:t>A high ROA indicates managerial prowess</a:t>
            </a:r>
            <a:r>
              <a:rPr lang="en-US" altLang="en-US" sz="2000"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 </a:t>
            </a:r>
            <a:r>
              <a:rPr lang="en-US" altLang="en-US" sz="2000" dirty="0">
                <a:latin typeface="Calibri" panose="020F0502020204030204" pitchFamily="34" charset="0"/>
                <a:ea typeface="ＭＳ Ｐゴシック" panose="020B0600070205080204" pitchFamily="34" charset="-128"/>
                <a:cs typeface="Times New Roman" panose="02020603050405020304" pitchFamily="18" charset="0"/>
              </a:rPr>
              <a:t>in generating profits with lower spending</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61032" y="1349785"/>
            <a:ext cx="3754368" cy="3610385"/>
          </a:xfrm>
          <a:prstGeom prst="rect">
            <a:avLst/>
          </a:prstGeom>
        </p:spPr>
      </p:pic>
      <p:sp>
        <p:nvSpPr>
          <p:cNvPr id="4" name="Rectangle 3"/>
          <p:cNvSpPr/>
          <p:nvPr/>
        </p:nvSpPr>
        <p:spPr>
          <a:xfrm>
            <a:off x="228600" y="5143500"/>
            <a:ext cx="8686800" cy="1384995"/>
          </a:xfrm>
          <a:prstGeom prst="rect">
            <a:avLst/>
          </a:prstGeom>
        </p:spPr>
        <p:txBody>
          <a:bodyPr wrap="square">
            <a:spAutoFit/>
          </a:bodyPr>
          <a:lstStyle/>
          <a:p>
            <a:pPr marL="347663" lvl="1" indent="-330200">
              <a:spcBef>
                <a:spcPts val="1800"/>
              </a:spcBef>
              <a:buClr>
                <a:srgbClr val="923222"/>
              </a:buClr>
              <a:buSzPct val="115000"/>
              <a:buFont typeface="Wingdings" panose="05000000000000000000" pitchFamily="2" charset="2"/>
              <a:buChar char="§"/>
            </a:pPr>
            <a:r>
              <a:rPr lang="en-US" altLang="en-US" b="1"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Inventory Turnover Effect </a:t>
            </a:r>
          </a:p>
          <a:p>
            <a:pPr marL="804863" lvl="1" indent="-381000">
              <a:buClr>
                <a:srgbClr val="923222"/>
              </a:buClr>
              <a:buSzPct val="115000"/>
              <a:buFont typeface="Calibri" panose="020F0502020204030204" pitchFamily="34" charset="0"/>
              <a:buChar char="─"/>
            </a:pPr>
            <a:r>
              <a:rPr lang="en-US" altLang="en-US" sz="2000" dirty="0">
                <a:latin typeface="Calibri" panose="020F0502020204030204" pitchFamily="34" charset="0"/>
                <a:ea typeface="ＭＳ Ｐゴシック" panose="020B0600070205080204" pitchFamily="34" charset="-128"/>
                <a:cs typeface="Times New Roman" panose="02020603050405020304" pitchFamily="18" charset="0"/>
              </a:rPr>
              <a:t>Increased inventory turnovers indicate </a:t>
            </a:r>
            <a:r>
              <a:rPr lang="en-US" altLang="en-US" sz="200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optimal utilization of space and inventory levels</a:t>
            </a:r>
            <a:r>
              <a:rPr lang="en-US" altLang="en-US" sz="2000" dirty="0">
                <a:latin typeface="Calibri" panose="020F0502020204030204" pitchFamily="34" charset="0"/>
                <a:ea typeface="ＭＳ Ｐゴシック" panose="020B0600070205080204" pitchFamily="34" charset="-128"/>
                <a:cs typeface="Times New Roman" panose="02020603050405020304" pitchFamily="18" charset="0"/>
              </a:rPr>
              <a:t>, increased sales, avoidance of inventory obsolesce.   </a:t>
            </a:r>
          </a:p>
          <a:p>
            <a:pPr marL="804863" lvl="1" indent="-381000">
              <a:buClr>
                <a:srgbClr val="923222"/>
              </a:buClr>
              <a:buSzPct val="115000"/>
              <a:buFont typeface="Calibri" panose="020F0502020204030204" pitchFamily="34" charset="0"/>
              <a:buChar char="─"/>
            </a:pPr>
            <a:r>
              <a:rPr lang="en-US" altLang="en-US" sz="2000" dirty="0">
                <a:latin typeface="Calibri" panose="020F0502020204030204" pitchFamily="34" charset="0"/>
                <a:ea typeface="ＭＳ Ｐゴシック" panose="020B0600070205080204" pitchFamily="34" charset="-128"/>
                <a:cs typeface="Times New Roman" panose="02020603050405020304" pitchFamily="18" charset="0"/>
              </a:rPr>
              <a:t>Inventory is an asset but it is also capital tied up</a:t>
            </a:r>
          </a:p>
        </p:txBody>
      </p:sp>
      <p:sp>
        <p:nvSpPr>
          <p:cNvPr id="6" name="Slide Number Placeholder 5"/>
          <p:cNvSpPr>
            <a:spLocks noGrp="1"/>
          </p:cNvSpPr>
          <p:nvPr>
            <p:ph type="sldNum" sz="quarter" idx="4"/>
          </p:nvPr>
        </p:nvSpPr>
        <p:spPr>
          <a:xfrm>
            <a:off x="8839200" y="6591300"/>
            <a:ext cx="193674" cy="174779"/>
          </a:xfrm>
        </p:spPr>
        <p:txBody>
          <a:bodyPr/>
          <a:lstStyle/>
          <a:p>
            <a:fld id="{E66AA3EA-0569-43EF-BBA3-83FDB109D582}" type="slidenum">
              <a:rPr lang="en-US" smtClean="0"/>
              <a:pPr/>
              <a:t>25</a:t>
            </a:fld>
            <a:endParaRPr lang="en-US" dirty="0"/>
          </a:p>
        </p:txBody>
      </p:sp>
    </p:spTree>
    <p:extLst>
      <p:ext uri="{BB962C8B-B14F-4D97-AF65-F5344CB8AC3E}">
        <p14:creationId xmlns:p14="http://schemas.microsoft.com/office/powerpoint/2010/main" val="1747907828"/>
      </p:ext>
    </p:extLst>
  </p:cSld>
  <p:clrMapOvr>
    <a:masterClrMapping/>
  </p:clrMapOvr>
  <p:transition spd="slow">
    <p:pull dir="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idx="4294967295"/>
          </p:nvPr>
        </p:nvSpPr>
        <p:spPr>
          <a:xfrm>
            <a:off x="220132" y="127660"/>
            <a:ext cx="8686801" cy="496804"/>
          </a:xfrm>
          <a:noFill/>
          <a:ln w="9525">
            <a:noFill/>
            <a:miter lim="800000"/>
            <a:headEnd/>
            <a:tailEnd/>
          </a:ln>
          <a:effectLst/>
        </p:spPr>
        <p:txBody>
          <a:bodyPr vert="horz" wrap="square" lIns="92075" tIns="46038" rIns="92075" bIns="46038" numCol="1" rtlCol="0" anchor="b" anchorCtr="0" compatLnSpc="1">
            <a:prstTxWarp prst="textNoShape">
              <a:avLst/>
            </a:prstTxWarp>
            <a:spAutoFit/>
          </a:bodyPr>
          <a:lstStyle/>
          <a:p>
            <a:pPr>
              <a:lnSpc>
                <a:spcPct val="80000"/>
              </a:lnSpc>
            </a:pPr>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Profit-Leverage Effect</a:t>
            </a:r>
          </a:p>
        </p:txBody>
      </p:sp>
      <p:sp>
        <p:nvSpPr>
          <p:cNvPr id="3" name="TextBox 2"/>
          <p:cNvSpPr txBox="1"/>
          <p:nvPr/>
        </p:nvSpPr>
        <p:spPr>
          <a:xfrm>
            <a:off x="228600" y="5346805"/>
            <a:ext cx="8686800" cy="1277273"/>
          </a:xfrm>
          <a:prstGeom prst="rect">
            <a:avLst/>
          </a:prstGeom>
          <a:solidFill>
            <a:schemeClr val="accent1">
              <a:lumMod val="20000"/>
              <a:lumOff val="80000"/>
            </a:schemeClr>
          </a:solidFill>
        </p:spPr>
        <p:txBody>
          <a:bodyPr wrap="square" rtlCol="0">
            <a:spAutoFit/>
          </a:bodyPr>
          <a:lstStyle/>
          <a:p>
            <a:pPr marL="228600" indent="-228600">
              <a:lnSpc>
                <a:spcPct val="90000"/>
              </a:lnSpc>
              <a:spcBef>
                <a:spcPts val="300"/>
              </a:spcBef>
              <a:spcAft>
                <a:spcPts val="300"/>
              </a:spcAft>
              <a:buClr>
                <a:srgbClr val="923222"/>
              </a:buClr>
              <a:buSzPct val="115000"/>
              <a:buFont typeface="Wingdings" panose="05000000000000000000" pitchFamily="2" charset="2"/>
              <a:buChar char="§"/>
            </a:pPr>
            <a:r>
              <a:rPr lang="en-US" sz="2000" dirty="0">
                <a:latin typeface="Calibri" panose="020F0502020204030204" pitchFamily="34" charset="0"/>
                <a:cs typeface="Calibri" panose="020F0502020204030204" pitchFamily="34" charset="0"/>
              </a:rPr>
              <a:t>A </a:t>
            </a:r>
            <a:r>
              <a:rPr lang="en-US" sz="2000" b="1" dirty="0">
                <a:latin typeface="Calibri" panose="020F0502020204030204" pitchFamily="34" charset="0"/>
                <a:cs typeface="Calibri" panose="020F0502020204030204" pitchFamily="34" charset="0"/>
              </a:rPr>
              <a:t>10% Cost Reduction </a:t>
            </a:r>
            <a:r>
              <a:rPr lang="en-US" sz="2000" dirty="0">
                <a:latin typeface="Calibri" panose="020F0502020204030204" pitchFamily="34" charset="0"/>
                <a:cs typeface="Calibri" panose="020F0502020204030204" pitchFamily="34" charset="0"/>
              </a:rPr>
              <a:t>generates significantly more </a:t>
            </a:r>
            <a:r>
              <a:rPr lang="en-US" sz="2000" u="sng" dirty="0">
                <a:latin typeface="Calibri" panose="020F0502020204030204" pitchFamily="34" charset="0"/>
                <a:cs typeface="Calibri" panose="020F0502020204030204" pitchFamily="34" charset="0"/>
              </a:rPr>
              <a:t>Profit Before Tax</a:t>
            </a:r>
            <a:r>
              <a:rPr lang="en-US" sz="2000" dirty="0">
                <a:latin typeface="Calibri" panose="020F0502020204030204" pitchFamily="34" charset="0"/>
                <a:cs typeface="Calibri" panose="020F0502020204030204" pitchFamily="34" charset="0"/>
              </a:rPr>
              <a:t> than does a </a:t>
            </a:r>
            <a:r>
              <a:rPr lang="en-US" sz="2000" b="1" dirty="0">
                <a:latin typeface="Calibri" panose="020F0502020204030204" pitchFamily="34" charset="0"/>
                <a:cs typeface="Calibri" panose="020F0502020204030204" pitchFamily="34" charset="0"/>
              </a:rPr>
              <a:t>10% Sales Increase</a:t>
            </a:r>
            <a:r>
              <a:rPr lang="en-US" sz="2000" dirty="0">
                <a:latin typeface="Calibri" panose="020F0502020204030204" pitchFamily="34" charset="0"/>
                <a:cs typeface="Calibri" panose="020F0502020204030204" pitchFamily="34" charset="0"/>
              </a:rPr>
              <a:t>.</a:t>
            </a:r>
          </a:p>
          <a:p>
            <a:pPr marL="228600" indent="-228600">
              <a:lnSpc>
                <a:spcPct val="90000"/>
              </a:lnSpc>
              <a:spcBef>
                <a:spcPts val="300"/>
              </a:spcBef>
              <a:spcAft>
                <a:spcPts val="300"/>
              </a:spcAft>
              <a:buClr>
                <a:srgbClr val="923222"/>
              </a:buClr>
              <a:buSzPct val="115000"/>
              <a:buFont typeface="Wingdings" panose="05000000000000000000" pitchFamily="2" charset="2"/>
              <a:buChar char="§"/>
            </a:pPr>
            <a:r>
              <a:rPr lang="en-US" sz="2000" dirty="0">
                <a:latin typeface="Calibri" panose="020F0502020204030204" pitchFamily="34" charset="0"/>
                <a:cs typeface="Calibri" panose="020F0502020204030204" pitchFamily="34" charset="0"/>
              </a:rPr>
              <a:t>This is one of the main reasons that Procurement Managers are under significant pressure from senior management to </a:t>
            </a:r>
            <a:r>
              <a:rPr lang="en-US" sz="2000" b="1" dirty="0">
                <a:latin typeface="Calibri" panose="020F0502020204030204" pitchFamily="34" charset="0"/>
                <a:cs typeface="Calibri" panose="020F0502020204030204" pitchFamily="34" charset="0"/>
              </a:rPr>
              <a:t>reduce purchase costs</a:t>
            </a:r>
            <a:r>
              <a:rPr lang="en-US" sz="2000" dirty="0">
                <a:latin typeface="Calibri" panose="020F0502020204030204" pitchFamily="34" charset="0"/>
                <a:cs typeface="Calibri" panose="020F0502020204030204" pitchFamily="34" charset="0"/>
              </a:rPr>
              <a:t>.   </a:t>
            </a:r>
          </a:p>
        </p:txBody>
      </p:sp>
      <p:pic>
        <p:nvPicPr>
          <p:cNvPr id="7" name="Picture 6"/>
          <p:cNvPicPr>
            <a:picLocks noChangeAspect="1"/>
          </p:cNvPicPr>
          <p:nvPr/>
        </p:nvPicPr>
        <p:blipFill>
          <a:blip r:embed="rId2"/>
          <a:stretch>
            <a:fillRect/>
          </a:stretch>
        </p:blipFill>
        <p:spPr>
          <a:xfrm>
            <a:off x="228600" y="914399"/>
            <a:ext cx="8686800" cy="4385734"/>
          </a:xfrm>
          <a:prstGeom prst="rect">
            <a:avLst/>
          </a:prstGeom>
        </p:spPr>
      </p:pic>
      <p:sp>
        <p:nvSpPr>
          <p:cNvPr id="4" name="Slide Number Placeholder 3"/>
          <p:cNvSpPr>
            <a:spLocks noGrp="1"/>
          </p:cNvSpPr>
          <p:nvPr>
            <p:ph type="sldNum" sz="quarter" idx="4"/>
          </p:nvPr>
        </p:nvSpPr>
        <p:spPr>
          <a:xfrm>
            <a:off x="8839200" y="6591300"/>
            <a:ext cx="193674" cy="174779"/>
          </a:xfrm>
        </p:spPr>
        <p:txBody>
          <a:bodyPr/>
          <a:lstStyle/>
          <a:p>
            <a:fld id="{E66AA3EA-0569-43EF-BBA3-83FDB109D582}" type="slidenum">
              <a:rPr lang="en-US" smtClean="0"/>
              <a:pPr/>
              <a:t>26</a:t>
            </a:fld>
            <a:endParaRPr lang="en-US" dirty="0"/>
          </a:p>
        </p:txBody>
      </p:sp>
    </p:spTree>
    <p:extLst>
      <p:ext uri="{BB962C8B-B14F-4D97-AF65-F5344CB8AC3E}">
        <p14:creationId xmlns:p14="http://schemas.microsoft.com/office/powerpoint/2010/main" val="3482390977"/>
      </p:ext>
    </p:extLst>
  </p:cSld>
  <p:clrMapOvr>
    <a:masterClrMapping/>
  </p:clrMapOvr>
  <p:transition spd="slow">
    <p:pull dir="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7133" y="4377266"/>
            <a:ext cx="8441268" cy="897467"/>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2"/>
          <p:cNvSpPr>
            <a:spLocks noGrp="1" noChangeArrowheads="1"/>
          </p:cNvSpPr>
          <p:nvPr>
            <p:ph type="title" idx="4294967295"/>
          </p:nvPr>
        </p:nvSpPr>
        <p:spPr>
          <a:xfrm>
            <a:off x="220132" y="127660"/>
            <a:ext cx="8686801" cy="496804"/>
          </a:xfrm>
          <a:noFill/>
          <a:ln w="9525">
            <a:noFill/>
            <a:miter lim="800000"/>
            <a:headEnd/>
            <a:tailEnd/>
          </a:ln>
          <a:effectLst/>
        </p:spPr>
        <p:txBody>
          <a:bodyPr vert="horz" wrap="square" lIns="92075" tIns="46038" rIns="92075" bIns="46038" numCol="1" rtlCol="0" anchor="b" anchorCtr="0" compatLnSpc="1">
            <a:prstTxWarp prst="textNoShape">
              <a:avLst/>
            </a:prstTxWarp>
            <a:spAutoFit/>
          </a:bodyPr>
          <a:lstStyle/>
          <a:p>
            <a:pPr>
              <a:lnSpc>
                <a:spcPct val="80000"/>
              </a:lnSpc>
            </a:pPr>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Return on Assets (ROA) Effect</a:t>
            </a:r>
          </a:p>
        </p:txBody>
      </p:sp>
      <p:pic>
        <p:nvPicPr>
          <p:cNvPr id="5" name="Picture 4"/>
          <p:cNvPicPr>
            <a:picLocks noChangeAspect="1"/>
          </p:cNvPicPr>
          <p:nvPr/>
        </p:nvPicPr>
        <p:blipFill>
          <a:blip r:embed="rId2"/>
          <a:stretch>
            <a:fillRect/>
          </a:stretch>
        </p:blipFill>
        <p:spPr>
          <a:xfrm>
            <a:off x="228600" y="914400"/>
            <a:ext cx="8691726" cy="4783667"/>
          </a:xfrm>
          <a:prstGeom prst="rect">
            <a:avLst/>
          </a:prstGeom>
        </p:spPr>
      </p:pic>
      <p:sp>
        <p:nvSpPr>
          <p:cNvPr id="9" name="TextBox 8"/>
          <p:cNvSpPr txBox="1"/>
          <p:nvPr/>
        </p:nvSpPr>
        <p:spPr>
          <a:xfrm>
            <a:off x="228600" y="5799667"/>
            <a:ext cx="8686800" cy="707886"/>
          </a:xfrm>
          <a:prstGeom prst="rect">
            <a:avLst/>
          </a:prstGeom>
          <a:solidFill>
            <a:schemeClr val="accent1">
              <a:lumMod val="20000"/>
              <a:lumOff val="80000"/>
            </a:schemeClr>
          </a:solidFill>
        </p:spPr>
        <p:txBody>
          <a:bodyPr wrap="square" rtlCol="0">
            <a:spAutoFit/>
          </a:bodyPr>
          <a:lstStyle/>
          <a:p>
            <a:pPr marL="228600" indent="-228600">
              <a:spcBef>
                <a:spcPts val="600"/>
              </a:spcBef>
              <a:spcAft>
                <a:spcPts val="0"/>
              </a:spcAft>
              <a:buClr>
                <a:srgbClr val="923222"/>
              </a:buClr>
              <a:buSzPct val="115000"/>
              <a:buFont typeface="Wingdings" panose="05000000000000000000" pitchFamily="2" charset="2"/>
              <a:buChar char="§"/>
            </a:pPr>
            <a:r>
              <a:rPr lang="en-US" sz="2000" dirty="0">
                <a:latin typeface="Calibri" panose="020F0502020204030204" pitchFamily="34" charset="0"/>
                <a:cs typeface="Calibri" panose="020F0502020204030204" pitchFamily="34" charset="0"/>
              </a:rPr>
              <a:t>a </a:t>
            </a:r>
            <a:r>
              <a:rPr lang="en-US" sz="2000" b="1" dirty="0">
                <a:latin typeface="Calibri" panose="020F0502020204030204" pitchFamily="34" charset="0"/>
                <a:cs typeface="Calibri" panose="020F0502020204030204" pitchFamily="34" charset="0"/>
              </a:rPr>
              <a:t>10% cost reduction </a:t>
            </a:r>
            <a:r>
              <a:rPr lang="en-US" sz="2000" dirty="0">
                <a:latin typeface="Calibri" panose="020F0502020204030204" pitchFamily="34" charset="0"/>
                <a:cs typeface="Calibri" panose="020F0502020204030204" pitchFamily="34" charset="0"/>
              </a:rPr>
              <a:t>generates a significantly higher </a:t>
            </a:r>
            <a:r>
              <a:rPr lang="en-US" sz="2000" u="sng" dirty="0">
                <a:latin typeface="Calibri" panose="020F0502020204030204" pitchFamily="34" charset="0"/>
                <a:cs typeface="Calibri" panose="020F0502020204030204" pitchFamily="34" charset="0"/>
              </a:rPr>
              <a:t>Return on Assets (ROA) </a:t>
            </a:r>
            <a:r>
              <a:rPr lang="en-US" sz="2000" dirty="0">
                <a:latin typeface="Calibri" panose="020F0502020204030204" pitchFamily="34" charset="0"/>
                <a:cs typeface="Calibri" panose="020F0502020204030204" pitchFamily="34" charset="0"/>
              </a:rPr>
              <a:t>than does a </a:t>
            </a:r>
            <a:r>
              <a:rPr lang="en-US" sz="2000" b="1" dirty="0">
                <a:latin typeface="Calibri" panose="020F0502020204030204" pitchFamily="34" charset="0"/>
                <a:cs typeface="Calibri" panose="020F0502020204030204" pitchFamily="34" charset="0"/>
              </a:rPr>
              <a:t>10% sales increase</a:t>
            </a:r>
            <a:r>
              <a:rPr lang="en-US" sz="2000" dirty="0">
                <a:latin typeface="Calibri" panose="020F0502020204030204" pitchFamily="34" charset="0"/>
                <a:cs typeface="Calibri" panose="020F0502020204030204" pitchFamily="34" charset="0"/>
              </a:rPr>
              <a:t>, given the same number/value of assets.</a:t>
            </a:r>
          </a:p>
        </p:txBody>
      </p:sp>
      <p:sp>
        <p:nvSpPr>
          <p:cNvPr id="6" name="TextBox 5"/>
          <p:cNvSpPr txBox="1"/>
          <p:nvPr/>
        </p:nvSpPr>
        <p:spPr>
          <a:xfrm>
            <a:off x="2615086" y="5359401"/>
            <a:ext cx="3913828" cy="307777"/>
          </a:xfrm>
          <a:prstGeom prst="rect">
            <a:avLst/>
          </a:prstGeom>
          <a:solidFill>
            <a:srgbClr val="FFFF00"/>
          </a:solidFill>
        </p:spPr>
        <p:txBody>
          <a:bodyPr wrap="none" lIns="0" tIns="0" rIns="0" bIns="0" rtlCol="0">
            <a:spAutoFit/>
          </a:bodyPr>
          <a:lstStyle/>
          <a:p>
            <a:r>
              <a:rPr lang="en-US" sz="2000" dirty="0"/>
              <a:t>[Profit Before Tax ÷ Assets = ROA]</a:t>
            </a:r>
          </a:p>
        </p:txBody>
      </p:sp>
      <p:sp>
        <p:nvSpPr>
          <p:cNvPr id="7" name="Slide Number Placeholder 6"/>
          <p:cNvSpPr>
            <a:spLocks noGrp="1"/>
          </p:cNvSpPr>
          <p:nvPr>
            <p:ph type="sldNum" sz="quarter" idx="4"/>
          </p:nvPr>
        </p:nvSpPr>
        <p:spPr>
          <a:xfrm>
            <a:off x="8839200" y="6591300"/>
            <a:ext cx="193674" cy="174779"/>
          </a:xfrm>
        </p:spPr>
        <p:txBody>
          <a:bodyPr/>
          <a:lstStyle/>
          <a:p>
            <a:fld id="{E66AA3EA-0569-43EF-BBA3-83FDB109D582}" type="slidenum">
              <a:rPr lang="en-US" smtClean="0"/>
              <a:pPr/>
              <a:t>27</a:t>
            </a:fld>
            <a:endParaRPr lang="en-US" dirty="0"/>
          </a:p>
        </p:txBody>
      </p:sp>
    </p:spTree>
    <p:extLst>
      <p:ext uri="{BB962C8B-B14F-4D97-AF65-F5344CB8AC3E}">
        <p14:creationId xmlns:p14="http://schemas.microsoft.com/office/powerpoint/2010/main" val="7905675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14399"/>
            <a:ext cx="8439150" cy="5494867"/>
          </a:xfrm>
        </p:spPr>
        <p:txBody>
          <a:bodyPr/>
          <a:lstStyle/>
          <a:p>
            <a:pPr marL="0" indent="0">
              <a:spcBef>
                <a:spcPts val="600"/>
              </a:spcBef>
              <a:spcAft>
                <a:spcPts val="600"/>
              </a:spcAft>
              <a:buNone/>
            </a:pPr>
            <a:r>
              <a:rPr lang="en-US" sz="2400" dirty="0">
                <a:latin typeface="Calibri" panose="020F0502020204030204" pitchFamily="34" charset="0"/>
              </a:rPr>
              <a:t>Inventory is an asset but it also represents financial capital tied up and not available for use in other parts of the business.  </a:t>
            </a:r>
          </a:p>
          <a:p>
            <a:pPr marL="347663" lvl="1" indent="-238125">
              <a:spcBef>
                <a:spcPts val="600"/>
              </a:spcBef>
              <a:spcAft>
                <a:spcPts val="600"/>
              </a:spcAft>
              <a:buClr>
                <a:srgbClr val="923222"/>
              </a:buClr>
              <a:buSzPct val="115000"/>
              <a:buFont typeface="Wingdings" panose="05000000000000000000" pitchFamily="2" charset="2"/>
              <a:buChar char="§"/>
            </a:pPr>
            <a:r>
              <a:rPr lang="en-US" sz="2000" dirty="0">
                <a:latin typeface="Calibri" panose="020F0502020204030204" pitchFamily="34" charset="0"/>
                <a:ea typeface="ＭＳ Ｐゴシック" panose="020B0600070205080204" pitchFamily="34" charset="-128"/>
                <a:cs typeface="Times New Roman" panose="02020603050405020304" pitchFamily="18" charset="0"/>
              </a:rPr>
              <a:t>The purchasing function in an organization is frequently responsible for Supply Management and therefore plays a large part in the amount of inventory the company holds.</a:t>
            </a:r>
          </a:p>
          <a:p>
            <a:pPr marL="0" indent="0">
              <a:spcBef>
                <a:spcPts val="600"/>
              </a:spcBef>
              <a:spcAft>
                <a:spcPts val="600"/>
              </a:spcAft>
              <a:buNone/>
            </a:pPr>
            <a:r>
              <a:rPr lang="en-US" sz="2400" b="1" dirty="0">
                <a:latin typeface="Calibri" panose="020F0502020204030204" pitchFamily="34" charset="0"/>
              </a:rPr>
              <a:t>Inventory turnover represents the number of times the company</a:t>
            </a:r>
            <a:r>
              <a:rPr lang="en-US" sz="2400" b="1" u="sng" dirty="0">
                <a:solidFill>
                  <a:srgbClr val="923222"/>
                </a:solidFill>
                <a:effectLst>
                  <a:outerShdw blurRad="38100" dist="38100" dir="2700000" algn="tl">
                    <a:srgbClr val="000000">
                      <a:alpha val="43137"/>
                    </a:srgbClr>
                  </a:outerShdw>
                </a:effectLst>
                <a:latin typeface="Calibri" panose="020F0502020204030204" pitchFamily="34" charset="0"/>
              </a:rPr>
              <a:t> </a:t>
            </a:r>
            <a:r>
              <a:rPr lang="en-US" sz="2400" u="sng" dirty="0">
                <a:latin typeface="Calibri" panose="020F0502020204030204" pitchFamily="34" charset="0"/>
              </a:rPr>
              <a:t>sold through inventory in a given time period</a:t>
            </a:r>
            <a:r>
              <a:rPr lang="en-US" sz="2400" dirty="0">
                <a:solidFill>
                  <a:srgbClr val="923222"/>
                </a:solidFill>
                <a:latin typeface="Calibri" panose="020F0502020204030204" pitchFamily="34" charset="0"/>
              </a:rPr>
              <a:t>. </a:t>
            </a:r>
          </a:p>
          <a:p>
            <a:pPr marL="0" indent="0" algn="ctr">
              <a:spcBef>
                <a:spcPts val="1800"/>
              </a:spcBef>
              <a:spcAft>
                <a:spcPts val="600"/>
              </a:spcAft>
              <a:buNone/>
            </a:pPr>
            <a:r>
              <a:rPr lang="en-US" sz="2400" b="1" dirty="0">
                <a:latin typeface="Calibri" panose="020F0502020204030204" pitchFamily="34" charset="0"/>
                <a:ea typeface="ＭＳ Ｐゴシック" panose="020B0600070205080204" pitchFamily="34" charset="-128"/>
                <a:cs typeface="Times New Roman" panose="02020603050405020304" pitchFamily="18" charset="0"/>
              </a:rPr>
              <a:t>Costs of Goods Sold (COGS) ÷ by the Average Inventory</a:t>
            </a:r>
            <a:endParaRPr lang="en-US" sz="2400" dirty="0">
              <a:latin typeface="Calibri" panose="020F0502020204030204" pitchFamily="34" charset="0"/>
              <a:ea typeface="ＭＳ Ｐゴシック" panose="020B0600070205080204" pitchFamily="34" charset="-128"/>
              <a:cs typeface="Times New Roman" panose="02020603050405020304" pitchFamily="18" charset="0"/>
            </a:endParaRPr>
          </a:p>
          <a:p>
            <a:pPr marL="347663" lvl="1" indent="-238125">
              <a:spcBef>
                <a:spcPts val="600"/>
              </a:spcBef>
              <a:spcAft>
                <a:spcPts val="600"/>
              </a:spcAft>
              <a:buClr>
                <a:srgbClr val="923222"/>
              </a:buClr>
              <a:buSzPct val="115000"/>
              <a:buFont typeface="Wingdings" panose="05000000000000000000" pitchFamily="2" charset="2"/>
              <a:buChar char="§"/>
            </a:pPr>
            <a:r>
              <a:rPr lang="en-US" sz="2000" dirty="0">
                <a:latin typeface="Calibri" panose="020F0502020204030204" pitchFamily="34" charset="0"/>
                <a:ea typeface="ＭＳ Ｐゴシック" panose="020B0600070205080204" pitchFamily="34" charset="-128"/>
                <a:cs typeface="Times New Roman" panose="02020603050405020304" pitchFamily="18" charset="0"/>
              </a:rPr>
              <a:t>A </a:t>
            </a:r>
            <a:r>
              <a:rPr lang="en-US" sz="2000" b="1" dirty="0">
                <a:latin typeface="Calibri" panose="020F0502020204030204" pitchFamily="34" charset="0"/>
                <a:ea typeface="ＭＳ Ｐゴシック" panose="020B0600070205080204" pitchFamily="34" charset="-128"/>
                <a:cs typeface="Times New Roman" panose="02020603050405020304" pitchFamily="18" charset="0"/>
              </a:rPr>
              <a:t>high turnover ratio </a:t>
            </a:r>
            <a:r>
              <a:rPr lang="en-US" sz="2000" dirty="0">
                <a:latin typeface="Calibri" panose="020F0502020204030204" pitchFamily="34" charset="0"/>
                <a:ea typeface="ＭＳ Ｐゴシック" panose="020B0600070205080204" pitchFamily="34" charset="-128"/>
                <a:cs typeface="Times New Roman" panose="02020603050405020304" pitchFamily="18" charset="0"/>
              </a:rPr>
              <a:t>is </a:t>
            </a:r>
            <a:r>
              <a:rPr lang="en-US" sz="2000" u="sng" dirty="0">
                <a:latin typeface="Calibri" panose="020F0502020204030204" pitchFamily="34" charset="0"/>
                <a:ea typeface="ＭＳ Ｐゴシック" panose="020B0600070205080204" pitchFamily="34" charset="-128"/>
                <a:cs typeface="Times New Roman" panose="02020603050405020304" pitchFamily="18" charset="0"/>
              </a:rPr>
              <a:t>beneficial</a:t>
            </a:r>
            <a:r>
              <a:rPr lang="en-US" sz="200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 </a:t>
            </a:r>
            <a:r>
              <a:rPr lang="en-US" sz="2000" dirty="0">
                <a:latin typeface="Calibri" panose="020F0502020204030204" pitchFamily="34" charset="0"/>
                <a:ea typeface="ＭＳ Ｐゴシック" panose="020B0600070205080204" pitchFamily="34" charset="-128"/>
                <a:cs typeface="Times New Roman" panose="02020603050405020304" pitchFamily="18" charset="0"/>
              </a:rPr>
              <a:t>because it means the company is generating sales efficiently to sell inventory.</a:t>
            </a:r>
          </a:p>
          <a:p>
            <a:pPr marL="347663" lvl="1" indent="-238125">
              <a:spcBef>
                <a:spcPts val="600"/>
              </a:spcBef>
              <a:spcAft>
                <a:spcPts val="600"/>
              </a:spcAft>
              <a:buClr>
                <a:srgbClr val="923222"/>
              </a:buClr>
              <a:buSzPct val="115000"/>
              <a:buFont typeface="Wingdings" panose="05000000000000000000" pitchFamily="2" charset="2"/>
              <a:buChar char="§"/>
            </a:pPr>
            <a:r>
              <a:rPr lang="en-US" sz="2000" dirty="0">
                <a:latin typeface="Calibri" panose="020F0502020204030204" pitchFamily="34" charset="0"/>
                <a:ea typeface="ＭＳ Ｐゴシック" panose="020B0600070205080204" pitchFamily="34" charset="-128"/>
                <a:cs typeface="Times New Roman" panose="02020603050405020304" pitchFamily="18" charset="0"/>
              </a:rPr>
              <a:t>A </a:t>
            </a:r>
            <a:r>
              <a:rPr lang="en-US" sz="2000" b="1" dirty="0">
                <a:latin typeface="Calibri" panose="020F0502020204030204" pitchFamily="34" charset="0"/>
                <a:ea typeface="ＭＳ Ｐゴシック" panose="020B0600070205080204" pitchFamily="34" charset="-128"/>
                <a:cs typeface="Times New Roman" panose="02020603050405020304" pitchFamily="18" charset="0"/>
              </a:rPr>
              <a:t>low turnover ratio </a:t>
            </a:r>
            <a:r>
              <a:rPr lang="en-US" sz="2000" dirty="0">
                <a:latin typeface="Calibri" panose="020F0502020204030204" pitchFamily="34" charset="0"/>
                <a:ea typeface="ＭＳ Ｐゴシック" panose="020B0600070205080204" pitchFamily="34" charset="-128"/>
                <a:cs typeface="Times New Roman" panose="02020603050405020304" pitchFamily="18" charset="0"/>
              </a:rPr>
              <a:t>is </a:t>
            </a:r>
            <a:r>
              <a:rPr lang="en-US" sz="2000" u="sng" dirty="0">
                <a:latin typeface="Calibri" panose="020F0502020204030204" pitchFamily="34" charset="0"/>
                <a:ea typeface="ＭＳ Ｐゴシック" panose="020B0600070205080204" pitchFamily="34" charset="-128"/>
                <a:cs typeface="Times New Roman" panose="02020603050405020304" pitchFamily="18" charset="0"/>
              </a:rPr>
              <a:t>unfavorable</a:t>
            </a:r>
            <a:r>
              <a:rPr lang="en-US" sz="2000" dirty="0">
                <a:latin typeface="Calibri" panose="020F0502020204030204" pitchFamily="34" charset="0"/>
                <a:ea typeface="ＭＳ Ｐゴシック" panose="020B0600070205080204" pitchFamily="34" charset="-128"/>
                <a:cs typeface="Times New Roman" panose="02020603050405020304" pitchFamily="18" charset="0"/>
              </a:rPr>
              <a:t> as it means the company is not selling through products efficiently.  The company is likely making/buying too much inventory for demand and may end up throwing out expired or unsaleable products.</a:t>
            </a:r>
            <a:endParaRPr lang="en-US" dirty="0">
              <a:latin typeface="Calibri" panose="020F0502020204030204" pitchFamily="34" charset="0"/>
            </a:endParaRPr>
          </a:p>
        </p:txBody>
      </p:sp>
      <p:sp>
        <p:nvSpPr>
          <p:cNvPr id="6" name="Rectangle 2"/>
          <p:cNvSpPr>
            <a:spLocks noGrp="1" noChangeArrowheads="1"/>
          </p:cNvSpPr>
          <p:nvPr>
            <p:ph type="title" idx="4294967295"/>
          </p:nvPr>
        </p:nvSpPr>
        <p:spPr>
          <a:xfrm>
            <a:off x="220132" y="127660"/>
            <a:ext cx="8686801" cy="496804"/>
          </a:xfrm>
          <a:noFill/>
          <a:ln w="9525">
            <a:noFill/>
            <a:miter lim="800000"/>
            <a:headEnd/>
            <a:tailEnd/>
          </a:ln>
          <a:effectLst/>
        </p:spPr>
        <p:txBody>
          <a:bodyPr vert="horz" wrap="square" lIns="92075" tIns="46038" rIns="92075" bIns="46038" numCol="1" rtlCol="0" anchor="b" anchorCtr="0" compatLnSpc="1">
            <a:prstTxWarp prst="textNoShape">
              <a:avLst/>
            </a:prstTxWarp>
            <a:spAutoFit/>
          </a:bodyPr>
          <a:lstStyle/>
          <a:p>
            <a:pPr>
              <a:lnSpc>
                <a:spcPct val="80000"/>
              </a:lnSpc>
            </a:pPr>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Inventory Turnover Effect</a:t>
            </a:r>
          </a:p>
        </p:txBody>
      </p:sp>
      <p:sp>
        <p:nvSpPr>
          <p:cNvPr id="2" name="Slide Number Placeholder 1"/>
          <p:cNvSpPr>
            <a:spLocks noGrp="1"/>
          </p:cNvSpPr>
          <p:nvPr>
            <p:ph type="sldNum" sz="quarter" idx="4"/>
          </p:nvPr>
        </p:nvSpPr>
        <p:spPr>
          <a:xfrm>
            <a:off x="8839200" y="6591300"/>
            <a:ext cx="193674" cy="174779"/>
          </a:xfrm>
        </p:spPr>
        <p:txBody>
          <a:bodyPr/>
          <a:lstStyle/>
          <a:p>
            <a:fld id="{E66AA3EA-0569-43EF-BBA3-83FDB109D582}" type="slidenum">
              <a:rPr lang="en-US" smtClean="0"/>
              <a:pPr/>
              <a:t>28</a:t>
            </a:fld>
            <a:endParaRPr lang="en-US" dirty="0"/>
          </a:p>
        </p:txBody>
      </p:sp>
    </p:spTree>
    <p:extLst>
      <p:ext uri="{BB962C8B-B14F-4D97-AF65-F5344CB8AC3E}">
        <p14:creationId xmlns:p14="http://schemas.microsoft.com/office/powerpoint/2010/main" val="449175274"/>
      </p:ext>
    </p:extLst>
  </p:cSld>
  <p:clrMapOvr>
    <a:masterClrMapping/>
  </p:clrMapOvr>
  <p:transition spd="slow">
    <p:pull dir="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6739" r="13391"/>
          <a:stretch/>
        </p:blipFill>
        <p:spPr>
          <a:xfrm>
            <a:off x="4851399" y="1671214"/>
            <a:ext cx="4064001" cy="5110586"/>
          </a:xfrm>
          <a:prstGeom prst="rect">
            <a:avLst/>
          </a:prstGeom>
        </p:spPr>
      </p:pic>
      <p:sp>
        <p:nvSpPr>
          <p:cNvPr id="2" name="Title 1"/>
          <p:cNvSpPr>
            <a:spLocks noGrp="1"/>
          </p:cNvSpPr>
          <p:nvPr>
            <p:ph type="title"/>
          </p:nvPr>
        </p:nvSpPr>
        <p:spPr>
          <a:xfrm>
            <a:off x="228600" y="147090"/>
            <a:ext cx="7993063" cy="467820"/>
          </a:xfrm>
          <a:noFill/>
          <a:ln w="9525">
            <a:noFill/>
            <a:miter lim="800000"/>
            <a:headEnd/>
            <a:tailEnd/>
          </a:ln>
        </p:spPr>
        <p:txBody>
          <a:bodyPr vert="horz" wrap="square" lIns="0" tIns="0" rIns="0" bIns="0" numCol="1" rtlCol="0" anchor="ctr" anchorCtr="0" compatLnSpc="1">
            <a:prstTxWarp prst="textNoShape">
              <a:avLst/>
            </a:prstTxWarp>
            <a:spAutoFit/>
          </a:bodyPr>
          <a:lstStyle/>
          <a:p>
            <a:r>
              <a:rPr lang="en-US" sz="3200" b="1" kern="1200" dirty="0">
                <a:solidFill>
                  <a:srgbClr val="923222"/>
                </a:solidFill>
                <a:effectLst>
                  <a:outerShdw blurRad="38100" dist="38100" dir="2700000" algn="tl">
                    <a:srgbClr val="000000">
                      <a:alpha val="43137"/>
                    </a:srgbClr>
                  </a:outerShdw>
                </a:effectLst>
                <a:latin typeface="Calibri" panose="020F0502020204030204" pitchFamily="34" charset="0"/>
                <a:ea typeface="+mn-ea"/>
                <a:cs typeface="Arial" panose="020B0604020202020204" pitchFamily="34" charset="0"/>
              </a:rPr>
              <a:t>Total Cost of Ownership </a:t>
            </a:r>
            <a:r>
              <a:rPr lang="en-US" sz="3200" kern="1200" dirty="0">
                <a:solidFill>
                  <a:srgbClr val="923222"/>
                </a:solidFill>
                <a:effectLst>
                  <a:outerShdw blurRad="38100" dist="38100" dir="2700000" algn="tl">
                    <a:srgbClr val="000000">
                      <a:alpha val="43137"/>
                    </a:srgbClr>
                  </a:outerShdw>
                </a:effectLst>
                <a:latin typeface="Calibri" panose="020F0502020204030204" pitchFamily="34" charset="0"/>
                <a:ea typeface="+mn-ea"/>
                <a:cs typeface="Arial" panose="020B0604020202020204" pitchFamily="34" charset="0"/>
              </a:rPr>
              <a:t>(TCO)</a:t>
            </a:r>
          </a:p>
        </p:txBody>
      </p:sp>
      <p:sp>
        <p:nvSpPr>
          <p:cNvPr id="3" name="Content Placeholder 2"/>
          <p:cNvSpPr>
            <a:spLocks noGrp="1"/>
          </p:cNvSpPr>
          <p:nvPr>
            <p:ph idx="1"/>
          </p:nvPr>
        </p:nvSpPr>
        <p:spPr>
          <a:xfrm>
            <a:off x="228599" y="965200"/>
            <a:ext cx="8475133" cy="812800"/>
          </a:xfrm>
        </p:spPr>
        <p:txBody>
          <a:bodyPr/>
          <a:lstStyle/>
          <a:p>
            <a:pPr marL="0" indent="0">
              <a:lnSpc>
                <a:spcPct val="90000"/>
              </a:lnSpc>
              <a:spcBef>
                <a:spcPts val="600"/>
              </a:spcBef>
              <a:spcAft>
                <a:spcPts val="600"/>
              </a:spcAft>
              <a:buNone/>
            </a:pPr>
            <a:r>
              <a:rPr lang="en-US" sz="2400" b="1" dirty="0">
                <a:latin typeface="Calibri" panose="020F0502020204030204" pitchFamily="34" charset="0"/>
              </a:rPr>
              <a:t>Total Cost of Ownership </a:t>
            </a:r>
            <a:r>
              <a:rPr lang="en-US" sz="2400" dirty="0">
                <a:latin typeface="Calibri" panose="020F0502020204030204" pitchFamily="34" charset="0"/>
              </a:rPr>
              <a:t>(TCO) is the sum of all the costs associated with every activity in the supply stream of a product.</a:t>
            </a:r>
          </a:p>
        </p:txBody>
      </p:sp>
      <p:sp>
        <p:nvSpPr>
          <p:cNvPr id="6" name="Rectangle 5"/>
          <p:cNvSpPr/>
          <p:nvPr/>
        </p:nvSpPr>
        <p:spPr>
          <a:xfrm>
            <a:off x="228599" y="3889570"/>
            <a:ext cx="4478867" cy="1938992"/>
          </a:xfrm>
          <a:prstGeom prst="rect">
            <a:avLst/>
          </a:prstGeom>
        </p:spPr>
        <p:txBody>
          <a:bodyPr wrap="square">
            <a:spAutoFit/>
          </a:bodyPr>
          <a:lstStyle/>
          <a:p>
            <a:pPr marL="0" indent="0">
              <a:spcBef>
                <a:spcPts val="600"/>
              </a:spcBef>
              <a:spcAft>
                <a:spcPts val="600"/>
              </a:spcAft>
              <a:buNone/>
            </a:pPr>
            <a:r>
              <a:rPr lang="en-US" dirty="0">
                <a:latin typeface="Calibri" panose="020F0502020204030204" pitchFamily="34" charset="0"/>
              </a:rPr>
              <a:t>Procurement professionals recognize that although the </a:t>
            </a:r>
            <a:r>
              <a:rPr lang="en-US" b="1" dirty="0">
                <a:effectLst>
                  <a:outerShdw blurRad="38100" dist="38100" dir="2700000" algn="tl">
                    <a:srgbClr val="000000">
                      <a:alpha val="43137"/>
                    </a:srgbClr>
                  </a:outerShdw>
                </a:effectLst>
                <a:latin typeface="Calibri" panose="020F0502020204030204" pitchFamily="34" charset="0"/>
              </a:rPr>
              <a:t>purchase price </a:t>
            </a:r>
            <a:r>
              <a:rPr lang="en-US" dirty="0">
                <a:latin typeface="Calibri" panose="020F0502020204030204" pitchFamily="34" charset="0"/>
              </a:rPr>
              <a:t>of an item remains very important, it is </a:t>
            </a:r>
            <a:r>
              <a:rPr lang="en-US" b="1" dirty="0">
                <a:effectLst>
                  <a:outerShdw blurRad="38100" dist="38100" dir="2700000" algn="tl">
                    <a:srgbClr val="000000">
                      <a:alpha val="43137"/>
                    </a:srgbClr>
                  </a:outerShdw>
                </a:effectLst>
                <a:latin typeface="Calibri" panose="020F0502020204030204" pitchFamily="34" charset="0"/>
              </a:rPr>
              <a:t>only one part of the total cost of ownership</a:t>
            </a:r>
            <a:r>
              <a:rPr lang="en-US" dirty="0">
                <a:latin typeface="Calibri" panose="020F0502020204030204" pitchFamily="34" charset="0"/>
              </a:rPr>
              <a:t>. </a:t>
            </a:r>
          </a:p>
        </p:txBody>
      </p:sp>
      <p:sp>
        <p:nvSpPr>
          <p:cNvPr id="8" name="Rectangle 7"/>
          <p:cNvSpPr/>
          <p:nvPr/>
        </p:nvSpPr>
        <p:spPr>
          <a:xfrm>
            <a:off x="228600" y="2155098"/>
            <a:ext cx="3364767" cy="276999"/>
          </a:xfrm>
          <a:prstGeom prst="rect">
            <a:avLst/>
          </a:prstGeom>
          <a:solidFill>
            <a:schemeClr val="accent1">
              <a:lumMod val="20000"/>
              <a:lumOff val="80000"/>
            </a:schemeClr>
          </a:solidFill>
        </p:spPr>
        <p:txBody>
          <a:bodyPr wrap="none">
            <a:spAutoFit/>
          </a:bodyPr>
          <a:lstStyle/>
          <a:p>
            <a:r>
              <a:rPr lang="en-US" sz="1200" b="0" dirty="0">
                <a:latin typeface="Calibri" panose="020F0502020204030204" pitchFamily="34" charset="0"/>
                <a:hlinkClick r:id="rId3"/>
              </a:rPr>
              <a:t>https://www.youtube.com/watch?v=VtEYwdOSTpY</a:t>
            </a:r>
            <a:endParaRPr lang="en-US" sz="1200" b="0" dirty="0">
              <a:latin typeface="Calibri" panose="020F0502020204030204" pitchFamily="34" charset="0"/>
            </a:endParaRPr>
          </a:p>
        </p:txBody>
      </p:sp>
      <p:sp>
        <p:nvSpPr>
          <p:cNvPr id="9" name="TextBox 8"/>
          <p:cNvSpPr txBox="1"/>
          <p:nvPr/>
        </p:nvSpPr>
        <p:spPr>
          <a:xfrm>
            <a:off x="228600" y="2461695"/>
            <a:ext cx="843501" cy="215444"/>
          </a:xfrm>
          <a:prstGeom prst="rect">
            <a:avLst/>
          </a:prstGeom>
          <a:noFill/>
        </p:spPr>
        <p:txBody>
          <a:bodyPr wrap="none" rtlCol="0">
            <a:spAutoFit/>
          </a:bodyPr>
          <a:lstStyle/>
          <a:p>
            <a:r>
              <a:rPr lang="en-US" sz="800" b="0" dirty="0"/>
              <a:t>(2:10 minutes)</a:t>
            </a:r>
          </a:p>
        </p:txBody>
      </p:sp>
      <p:sp>
        <p:nvSpPr>
          <p:cNvPr id="7" name="Slide Number Placeholder 6"/>
          <p:cNvSpPr>
            <a:spLocks noGrp="1"/>
          </p:cNvSpPr>
          <p:nvPr>
            <p:ph type="sldNum" sz="quarter" idx="4"/>
          </p:nvPr>
        </p:nvSpPr>
        <p:spPr>
          <a:xfrm>
            <a:off x="8839200" y="6591300"/>
            <a:ext cx="193674" cy="174779"/>
          </a:xfrm>
        </p:spPr>
        <p:txBody>
          <a:bodyPr/>
          <a:lstStyle/>
          <a:p>
            <a:fld id="{E66AA3EA-0569-43EF-BBA3-83FDB109D582}" type="slidenum">
              <a:rPr lang="en-US" smtClean="0"/>
              <a:pPr/>
              <a:t>29</a:t>
            </a:fld>
            <a:endParaRPr lang="en-US" dirty="0"/>
          </a:p>
        </p:txBody>
      </p:sp>
    </p:spTree>
    <p:extLst>
      <p:ext uri="{BB962C8B-B14F-4D97-AF65-F5344CB8AC3E}">
        <p14:creationId xmlns:p14="http://schemas.microsoft.com/office/powerpoint/2010/main" val="4170236586"/>
      </p:ext>
    </p:extLst>
  </p:cSld>
  <p:clrMapOvr>
    <a:masterClrMapping/>
  </p:clrMapOvr>
  <p:transition spd="slow">
    <p:pull dir="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idx="4294967295"/>
          </p:nvPr>
        </p:nvSpPr>
        <p:spPr>
          <a:xfrm>
            <a:off x="228600" y="160866"/>
            <a:ext cx="8439150" cy="440267"/>
          </a:xfrm>
          <a:noFill/>
          <a:ln w="9525">
            <a:noFill/>
            <a:miter lim="800000"/>
            <a:headEnd/>
            <a:tailEnd/>
          </a:ln>
        </p:spPr>
        <p:txBody>
          <a:bodyPr vert="horz" wrap="square" lIns="92075" tIns="46038" rIns="92075" bIns="46038" numCol="1" anchor="ctr" anchorCtr="0" compatLnSpc="1">
            <a:prstTxWarp prst="textNoShape">
              <a:avLst/>
            </a:prstTxWarp>
          </a:bodyPr>
          <a:lstStyle/>
          <a:p>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Discussion Outline</a:t>
            </a:r>
          </a:p>
        </p:txBody>
      </p:sp>
      <p:sp>
        <p:nvSpPr>
          <p:cNvPr id="39939" name="Rectangle 3"/>
          <p:cNvSpPr>
            <a:spLocks noGrp="1" noChangeArrowheads="1"/>
          </p:cNvSpPr>
          <p:nvPr>
            <p:ph type="body" sz="half" idx="4294967295"/>
          </p:nvPr>
        </p:nvSpPr>
        <p:spPr>
          <a:xfrm>
            <a:off x="228600" y="914400"/>
            <a:ext cx="6764867" cy="5867400"/>
          </a:xfrm>
        </p:spPr>
        <p:txBody>
          <a:bodyPr/>
          <a:lstStyle/>
          <a:p>
            <a:pPr marL="514350" lvl="1" indent="-514350">
              <a:spcBef>
                <a:spcPts val="600"/>
              </a:spcBef>
              <a:spcAft>
                <a:spcPts val="1200"/>
              </a:spcAft>
              <a:buClr>
                <a:srgbClr val="923222"/>
              </a:buClr>
              <a:buSzPct val="115000"/>
              <a:buFont typeface="+mj-lt"/>
              <a:buAutoNum type="arabicPeriod"/>
            </a:pPr>
            <a:r>
              <a:rPr lang="en-US" altLang="en-US" sz="2800" dirty="0">
                <a:latin typeface="Calibri" panose="020F0502020204030204" pitchFamily="34" charset="0"/>
                <a:ea typeface="ＭＳ Ｐゴシック" panose="020B0600070205080204" pitchFamily="34" charset="-128"/>
                <a:cs typeface="Times New Roman" panose="02020603050405020304" pitchFamily="18" charset="0"/>
              </a:rPr>
              <a:t>Defining Procurement and Purchasing</a:t>
            </a:r>
          </a:p>
          <a:p>
            <a:pPr marL="514350" lvl="1" indent="-514350">
              <a:spcBef>
                <a:spcPts val="600"/>
              </a:spcBef>
              <a:spcAft>
                <a:spcPts val="1200"/>
              </a:spcAft>
              <a:buClr>
                <a:srgbClr val="923222"/>
              </a:buClr>
              <a:buSzPct val="115000"/>
              <a:buFont typeface="+mj-lt"/>
              <a:buAutoNum type="arabicPeriod"/>
            </a:pPr>
            <a:r>
              <a:rPr lang="en-US" altLang="en-US" sz="2800" dirty="0">
                <a:latin typeface="Calibri" panose="020F0502020204030204" pitchFamily="34" charset="0"/>
                <a:ea typeface="ＭＳ Ｐゴシック" panose="020B0600070205080204" pitchFamily="34" charset="-128"/>
                <a:cs typeface="Times New Roman" panose="02020603050405020304" pitchFamily="18" charset="0"/>
              </a:rPr>
              <a:t>The Basic Purchasing Process</a:t>
            </a:r>
          </a:p>
          <a:p>
            <a:pPr marL="514350" lvl="1" indent="-514350">
              <a:spcBef>
                <a:spcPts val="600"/>
              </a:spcBef>
              <a:spcAft>
                <a:spcPts val="1200"/>
              </a:spcAft>
              <a:buClr>
                <a:srgbClr val="923222"/>
              </a:buClr>
              <a:buSzPct val="115000"/>
              <a:buFont typeface="+mj-lt"/>
              <a:buAutoNum type="arabicPeriod"/>
            </a:pPr>
            <a:r>
              <a:rPr lang="en-US" altLang="en-US" sz="2800" dirty="0">
                <a:latin typeface="Calibri" panose="020F0502020204030204" pitchFamily="34" charset="0"/>
                <a:ea typeface="ＭＳ Ｐゴシック" panose="020B0600070205080204" pitchFamily="34" charset="-128"/>
                <a:cs typeface="Times New Roman" panose="02020603050405020304" pitchFamily="18" charset="0"/>
              </a:rPr>
              <a:t>Financial Significance of Purchasing</a:t>
            </a:r>
          </a:p>
          <a:p>
            <a:pPr marL="514350" lvl="1" indent="-514350">
              <a:spcBef>
                <a:spcPts val="600"/>
              </a:spcBef>
              <a:spcAft>
                <a:spcPts val="1200"/>
              </a:spcAft>
              <a:buClr>
                <a:srgbClr val="923222"/>
              </a:buClr>
              <a:buSzPct val="115000"/>
              <a:buFont typeface="+mj-lt"/>
              <a:buAutoNum type="arabicPeriod"/>
            </a:pPr>
            <a:r>
              <a:rPr lang="en-US" altLang="en-US" sz="2800" dirty="0">
                <a:latin typeface="Calibri" panose="020F0502020204030204" pitchFamily="34" charset="0"/>
                <a:ea typeface="ＭＳ Ｐゴシック" panose="020B0600070205080204" pitchFamily="34" charset="-128"/>
                <a:cs typeface="Times New Roman" panose="02020603050405020304" pitchFamily="18" charset="0"/>
              </a:rPr>
              <a:t>Make versus Buy Decision </a:t>
            </a:r>
          </a:p>
          <a:p>
            <a:pPr marL="514350" lvl="1" indent="-514350">
              <a:spcBef>
                <a:spcPts val="600"/>
              </a:spcBef>
              <a:spcAft>
                <a:spcPts val="1200"/>
              </a:spcAft>
              <a:buClr>
                <a:srgbClr val="923222"/>
              </a:buClr>
              <a:buSzPct val="115000"/>
              <a:buFont typeface="+mj-lt"/>
              <a:buAutoNum type="arabicPeriod"/>
            </a:pPr>
            <a:r>
              <a:rPr lang="en-US" altLang="en-US" sz="2800" dirty="0">
                <a:latin typeface="Calibri" panose="020F0502020204030204" pitchFamily="34" charset="0"/>
                <a:ea typeface="ＭＳ Ｐゴシック" panose="020B0600070205080204" pitchFamily="34" charset="-128"/>
                <a:cs typeface="Times New Roman" panose="02020603050405020304" pitchFamily="18" charset="0"/>
              </a:rPr>
              <a:t>Organization of Purchasing</a:t>
            </a:r>
          </a:p>
          <a:p>
            <a:pPr marL="514350" lvl="1" indent="-514350">
              <a:spcBef>
                <a:spcPts val="600"/>
              </a:spcBef>
              <a:spcAft>
                <a:spcPts val="1200"/>
              </a:spcAft>
              <a:buClr>
                <a:srgbClr val="923222"/>
              </a:buClr>
              <a:buSzPct val="115000"/>
              <a:buFont typeface="+mj-lt"/>
              <a:buAutoNum type="arabicPeriod"/>
            </a:pPr>
            <a:r>
              <a:rPr lang="en-US" altLang="en-US" sz="2800" dirty="0">
                <a:latin typeface="Calibri" panose="020F0502020204030204" pitchFamily="34" charset="0"/>
                <a:ea typeface="ＭＳ Ｐゴシック" panose="020B0600070205080204" pitchFamily="34" charset="-128"/>
                <a:cs typeface="Times New Roman" panose="02020603050405020304" pitchFamily="18" charset="0"/>
              </a:rPr>
              <a:t>International Purchasing</a:t>
            </a:r>
          </a:p>
          <a:p>
            <a:pPr marL="514350" lvl="1" indent="-514350">
              <a:spcBef>
                <a:spcPts val="600"/>
              </a:spcBef>
              <a:spcAft>
                <a:spcPts val="1200"/>
              </a:spcAft>
              <a:buClr>
                <a:srgbClr val="923222"/>
              </a:buClr>
              <a:buSzPct val="115000"/>
              <a:buFont typeface="+mj-lt"/>
              <a:buAutoNum type="arabicPeriod"/>
            </a:pPr>
            <a:r>
              <a:rPr lang="en-US" altLang="en-US" sz="2800" dirty="0">
                <a:latin typeface="Calibri" panose="020F0502020204030204" pitchFamily="34" charset="0"/>
                <a:ea typeface="ＭＳ Ｐゴシック" panose="020B0600070205080204" pitchFamily="34" charset="-128"/>
                <a:cs typeface="Times New Roman" panose="02020603050405020304" pitchFamily="18" charset="0"/>
              </a:rPr>
              <a:t>Government &amp; Non-Profit Purchasing</a:t>
            </a:r>
          </a:p>
          <a:p>
            <a:pPr marL="514350" lvl="1" indent="-514350">
              <a:spcBef>
                <a:spcPts val="600"/>
              </a:spcBef>
              <a:spcAft>
                <a:spcPts val="1200"/>
              </a:spcAft>
              <a:buClr>
                <a:srgbClr val="923222"/>
              </a:buClr>
              <a:buSzPct val="115000"/>
              <a:buFont typeface="+mj-lt"/>
              <a:buAutoNum type="arabicPeriod"/>
            </a:pPr>
            <a:r>
              <a:rPr lang="en-US" altLang="en-US" sz="2800" dirty="0">
                <a:latin typeface="Calibri" panose="020F0502020204030204" pitchFamily="34" charset="0"/>
                <a:ea typeface="ＭＳ Ｐゴシック" panose="020B0600070205080204" pitchFamily="34" charset="-128"/>
                <a:cs typeface="Times New Roman" panose="02020603050405020304" pitchFamily="18" charset="0"/>
              </a:rPr>
              <a:t>Assessing and Improving the Purchasing Function</a:t>
            </a:r>
          </a:p>
          <a:p>
            <a:pPr marL="347663" lvl="1" indent="-347663">
              <a:spcBef>
                <a:spcPts val="600"/>
              </a:spcBef>
              <a:spcAft>
                <a:spcPts val="1200"/>
              </a:spcAft>
              <a:buClr>
                <a:srgbClr val="923222"/>
              </a:buClr>
              <a:buSzPct val="115000"/>
              <a:buFont typeface="Wingdings" panose="05000000000000000000" pitchFamily="2" charset="2"/>
              <a:buChar char="§"/>
            </a:pPr>
            <a:endParaRPr lang="en-US" altLang="en-US" sz="2800" dirty="0">
              <a:latin typeface="Calibri" panose="020F0502020204030204" pitchFamily="34" charset="0"/>
              <a:ea typeface="ＭＳ Ｐゴシック" panose="020B0600070205080204" pitchFamily="34" charset="-128"/>
              <a:cs typeface="Times New Roman" panose="02020603050405020304" pitchFamily="18" charset="0"/>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924" t="3210" r="6195" b="3086"/>
          <a:stretch/>
        </p:blipFill>
        <p:spPr>
          <a:xfrm flipH="1">
            <a:off x="5892801" y="1539830"/>
            <a:ext cx="3022599" cy="4949584"/>
          </a:xfrm>
          <a:prstGeom prst="rect">
            <a:avLst/>
          </a:prstGeom>
        </p:spPr>
      </p:pic>
      <p:sp>
        <p:nvSpPr>
          <p:cNvPr id="4" name="Slide Number Placeholder 3"/>
          <p:cNvSpPr>
            <a:spLocks noGrp="1"/>
          </p:cNvSpPr>
          <p:nvPr>
            <p:ph type="sldNum" sz="quarter" idx="4"/>
          </p:nvPr>
        </p:nvSpPr>
        <p:spPr>
          <a:xfrm>
            <a:off x="8839200" y="6591300"/>
            <a:ext cx="193674" cy="174779"/>
          </a:xfrm>
        </p:spPr>
        <p:txBody>
          <a:bodyPr/>
          <a:lstStyle/>
          <a:p>
            <a:fld id="{E66AA3EA-0569-43EF-BBA3-83FDB109D582}" type="slidenum">
              <a:rPr lang="en-US" smtClean="0"/>
              <a:pPr/>
              <a:t>3</a:t>
            </a:fld>
            <a:endParaRPr lang="en-US" dirty="0"/>
          </a:p>
        </p:txBody>
      </p:sp>
    </p:spTree>
    <p:extLst>
      <p:ext uri="{BB962C8B-B14F-4D97-AF65-F5344CB8AC3E}">
        <p14:creationId xmlns:p14="http://schemas.microsoft.com/office/powerpoint/2010/main" val="849066966"/>
      </p:ext>
    </p:extLst>
  </p:cSld>
  <p:clrMapOvr>
    <a:masterClrMapping/>
  </p:clrMapOvr>
  <p:transition spd="slow">
    <p:pull dir="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47090"/>
            <a:ext cx="7993063" cy="467820"/>
          </a:xfrm>
          <a:noFill/>
          <a:ln w="9525">
            <a:noFill/>
            <a:miter lim="800000"/>
            <a:headEnd/>
            <a:tailEnd/>
          </a:ln>
        </p:spPr>
        <p:txBody>
          <a:bodyPr vert="horz" wrap="square" lIns="0" tIns="0" rIns="0" bIns="0" numCol="1" rtlCol="0" anchor="ctr" anchorCtr="0" compatLnSpc="1">
            <a:prstTxWarp prst="textNoShape">
              <a:avLst/>
            </a:prstTxWarp>
            <a:spAutoFit/>
          </a:bodyPr>
          <a:lstStyle/>
          <a:p>
            <a:r>
              <a:rPr lang="en-US" sz="3200" b="1" kern="1200" dirty="0">
                <a:solidFill>
                  <a:srgbClr val="923222"/>
                </a:solidFill>
                <a:effectLst>
                  <a:outerShdw blurRad="38100" dist="38100" dir="2700000" algn="tl">
                    <a:srgbClr val="000000">
                      <a:alpha val="43137"/>
                    </a:srgbClr>
                  </a:outerShdw>
                </a:effectLst>
                <a:latin typeface="Calibri" panose="020F0502020204030204" pitchFamily="34" charset="0"/>
                <a:ea typeface="+mn-ea"/>
                <a:cs typeface="Arial" panose="020B0604020202020204" pitchFamily="34" charset="0"/>
              </a:rPr>
              <a:t>Total Cost of Ownership </a:t>
            </a:r>
            <a:r>
              <a:rPr lang="en-US" sz="3200" kern="1200" dirty="0">
                <a:solidFill>
                  <a:srgbClr val="923222"/>
                </a:solidFill>
                <a:effectLst>
                  <a:outerShdw blurRad="38100" dist="38100" dir="2700000" algn="tl">
                    <a:srgbClr val="000000">
                      <a:alpha val="43137"/>
                    </a:srgbClr>
                  </a:outerShdw>
                </a:effectLst>
                <a:latin typeface="Calibri" panose="020F0502020204030204" pitchFamily="34" charset="0"/>
                <a:ea typeface="+mn-ea"/>
                <a:cs typeface="Arial" panose="020B0604020202020204" pitchFamily="34" charset="0"/>
              </a:rPr>
              <a:t>(TCO)</a:t>
            </a:r>
          </a:p>
        </p:txBody>
      </p:sp>
      <p:sp>
        <p:nvSpPr>
          <p:cNvPr id="9" name="Rectangle 8"/>
          <p:cNvSpPr/>
          <p:nvPr/>
        </p:nvSpPr>
        <p:spPr>
          <a:xfrm>
            <a:off x="228600" y="2232684"/>
            <a:ext cx="8686800" cy="3847207"/>
          </a:xfrm>
          <a:prstGeom prst="rect">
            <a:avLst/>
          </a:prstGeom>
        </p:spPr>
        <p:txBody>
          <a:bodyPr wrap="square">
            <a:spAutoFit/>
          </a:bodyPr>
          <a:lstStyle/>
          <a:p>
            <a:pPr marL="457200" lvl="3" indent="-342900">
              <a:spcBef>
                <a:spcPts val="1200"/>
              </a:spcBef>
              <a:spcAft>
                <a:spcPts val="1200"/>
              </a:spcAft>
              <a:buClr>
                <a:srgbClr val="923222"/>
              </a:buClr>
              <a:buSzPct val="115000"/>
              <a:buFont typeface="Wingdings" panose="05000000000000000000" pitchFamily="2" charset="2"/>
              <a:buChar char="§"/>
            </a:pPr>
            <a:r>
              <a:rPr lang="en-US" sz="2800" dirty="0">
                <a:latin typeface="Calibri" panose="020F0502020204030204" pitchFamily="34" charset="0"/>
              </a:rPr>
              <a:t>TCO is the sum of the cost elements in QSDP                                </a:t>
            </a:r>
            <a:r>
              <a:rPr lang="en-US" dirty="0">
                <a:latin typeface="Calibri" panose="020F0502020204030204" pitchFamily="34" charset="0"/>
              </a:rPr>
              <a:t>(i.e., Quality + Service + Delivery + Price = TCO)</a:t>
            </a:r>
            <a:endParaRPr lang="en-US" sz="2800" dirty="0">
              <a:latin typeface="Calibri" panose="020F0502020204030204" pitchFamily="34" charset="0"/>
            </a:endParaRPr>
          </a:p>
          <a:p>
            <a:pPr marL="457200" lvl="3" indent="-342900">
              <a:spcBef>
                <a:spcPts val="1200"/>
              </a:spcBef>
              <a:spcAft>
                <a:spcPts val="1200"/>
              </a:spcAft>
              <a:buClr>
                <a:srgbClr val="923222"/>
              </a:buClr>
              <a:buSzPct val="115000"/>
              <a:buFont typeface="Wingdings" panose="05000000000000000000" pitchFamily="2" charset="2"/>
              <a:buChar char="§"/>
            </a:pPr>
            <a:r>
              <a:rPr lang="en-US" sz="2800" dirty="0">
                <a:latin typeface="Calibri" panose="020F0502020204030204" pitchFamily="34" charset="0"/>
              </a:rPr>
              <a:t>Each element of QSDP has an impact on the TCO </a:t>
            </a:r>
          </a:p>
          <a:p>
            <a:pPr marL="457200" lvl="3" indent="-342900">
              <a:spcBef>
                <a:spcPts val="1200"/>
              </a:spcBef>
              <a:spcAft>
                <a:spcPts val="1200"/>
              </a:spcAft>
              <a:buClr>
                <a:srgbClr val="923222"/>
              </a:buClr>
              <a:buSzPct val="115000"/>
              <a:buFont typeface="Wingdings" panose="05000000000000000000" pitchFamily="2" charset="2"/>
              <a:buChar char="§"/>
            </a:pPr>
            <a:r>
              <a:rPr lang="en-US" sz="2800" dirty="0">
                <a:latin typeface="Calibri" panose="020F0502020204030204" pitchFamily="34" charset="0"/>
              </a:rPr>
              <a:t>The main TCO insight is that the acquisition cost is often a very small portion of the TCO</a:t>
            </a:r>
          </a:p>
          <a:p>
            <a:pPr marL="914400" lvl="4" indent="-342900">
              <a:spcBef>
                <a:spcPts val="1200"/>
              </a:spcBef>
              <a:spcAft>
                <a:spcPts val="1200"/>
              </a:spcAft>
              <a:buClr>
                <a:srgbClr val="923222"/>
              </a:buClr>
              <a:buSzPct val="115000"/>
              <a:buFont typeface="Wingdings" panose="05000000000000000000" pitchFamily="2" charset="2"/>
              <a:buChar char="ü"/>
            </a:pPr>
            <a:r>
              <a:rPr lang="en-US" dirty="0">
                <a:latin typeface="Calibri" panose="020F0502020204030204" pitchFamily="34" charset="0"/>
              </a:rPr>
              <a:t>Accounting for only 25% to 40% of the total cost for most products.</a:t>
            </a:r>
          </a:p>
        </p:txBody>
      </p:sp>
      <p:sp>
        <p:nvSpPr>
          <p:cNvPr id="8" name="Rectangle 7"/>
          <p:cNvSpPr/>
          <p:nvPr/>
        </p:nvSpPr>
        <p:spPr>
          <a:xfrm>
            <a:off x="228600" y="993035"/>
            <a:ext cx="8686800" cy="867930"/>
          </a:xfrm>
          <a:prstGeom prst="rect">
            <a:avLst/>
          </a:prstGeom>
        </p:spPr>
        <p:txBody>
          <a:bodyPr wrap="square">
            <a:spAutoFit/>
          </a:bodyPr>
          <a:lstStyle/>
          <a:p>
            <a:pPr marL="0" indent="0">
              <a:lnSpc>
                <a:spcPct val="90000"/>
              </a:lnSpc>
              <a:spcBef>
                <a:spcPts val="600"/>
              </a:spcBef>
              <a:spcAft>
                <a:spcPts val="600"/>
              </a:spcAft>
              <a:buNone/>
            </a:pPr>
            <a:r>
              <a:rPr lang="en-US" sz="2800" dirty="0">
                <a:latin typeface="Calibri" panose="020F0502020204030204" pitchFamily="34" charset="0"/>
              </a:rPr>
              <a:t>The four elements of cost are: </a:t>
            </a:r>
            <a:r>
              <a:rPr lang="en-US" sz="2800" b="1" u="sng" dirty="0">
                <a:latin typeface="Calibri" panose="020F0502020204030204" pitchFamily="34" charset="0"/>
              </a:rPr>
              <a:t>Q</a:t>
            </a:r>
            <a:r>
              <a:rPr lang="en-US" sz="2800" b="1" dirty="0">
                <a:latin typeface="Calibri" panose="020F0502020204030204" pitchFamily="34" charset="0"/>
              </a:rPr>
              <a:t>uality</a:t>
            </a:r>
            <a:r>
              <a:rPr lang="en-US" sz="2800" dirty="0">
                <a:latin typeface="Calibri" panose="020F0502020204030204" pitchFamily="34" charset="0"/>
              </a:rPr>
              <a:t>, </a:t>
            </a:r>
            <a:r>
              <a:rPr lang="en-US" sz="2800" b="1" u="sng" dirty="0">
                <a:latin typeface="Calibri" panose="020F0502020204030204" pitchFamily="34" charset="0"/>
              </a:rPr>
              <a:t>S</a:t>
            </a:r>
            <a:r>
              <a:rPr lang="en-US" sz="2800" b="1" dirty="0">
                <a:latin typeface="Calibri" panose="020F0502020204030204" pitchFamily="34" charset="0"/>
              </a:rPr>
              <a:t>ervice</a:t>
            </a:r>
            <a:r>
              <a:rPr lang="en-US" sz="2800" dirty="0">
                <a:latin typeface="Calibri" panose="020F0502020204030204" pitchFamily="34" charset="0"/>
              </a:rPr>
              <a:t>, </a:t>
            </a:r>
            <a:r>
              <a:rPr lang="en-US" sz="2800" b="1" u="sng" dirty="0">
                <a:latin typeface="Calibri" panose="020F0502020204030204" pitchFamily="34" charset="0"/>
              </a:rPr>
              <a:t>D</a:t>
            </a:r>
            <a:r>
              <a:rPr lang="en-US" sz="2800" b="1" dirty="0">
                <a:latin typeface="Calibri" panose="020F0502020204030204" pitchFamily="34" charset="0"/>
              </a:rPr>
              <a:t>elivery</a:t>
            </a:r>
            <a:r>
              <a:rPr lang="en-US" sz="2800" dirty="0">
                <a:latin typeface="Calibri" panose="020F0502020204030204" pitchFamily="34" charset="0"/>
              </a:rPr>
              <a:t>, and </a:t>
            </a:r>
            <a:r>
              <a:rPr lang="en-US" sz="2800" b="1" u="sng" dirty="0">
                <a:latin typeface="Calibri" panose="020F0502020204030204" pitchFamily="34" charset="0"/>
              </a:rPr>
              <a:t>P</a:t>
            </a:r>
            <a:r>
              <a:rPr lang="en-US" sz="2800" b="1" dirty="0">
                <a:latin typeface="Calibri" panose="020F0502020204030204" pitchFamily="34" charset="0"/>
              </a:rPr>
              <a:t>rice</a:t>
            </a:r>
            <a:r>
              <a:rPr lang="en-US" sz="2800" dirty="0">
                <a:latin typeface="Calibri" panose="020F0502020204030204" pitchFamily="34" charset="0"/>
              </a:rPr>
              <a:t> (QSDP).  </a:t>
            </a:r>
          </a:p>
        </p:txBody>
      </p:sp>
      <p:sp>
        <p:nvSpPr>
          <p:cNvPr id="3" name="Slide Number Placeholder 2"/>
          <p:cNvSpPr>
            <a:spLocks noGrp="1"/>
          </p:cNvSpPr>
          <p:nvPr>
            <p:ph type="sldNum" sz="quarter" idx="4"/>
          </p:nvPr>
        </p:nvSpPr>
        <p:spPr>
          <a:xfrm>
            <a:off x="8839200" y="6591300"/>
            <a:ext cx="193674" cy="174779"/>
          </a:xfrm>
        </p:spPr>
        <p:txBody>
          <a:bodyPr/>
          <a:lstStyle/>
          <a:p>
            <a:fld id="{E66AA3EA-0569-43EF-BBA3-83FDB109D582}" type="slidenum">
              <a:rPr lang="en-US" smtClean="0"/>
              <a:pPr/>
              <a:t>30</a:t>
            </a:fld>
            <a:endParaRPr lang="en-US" dirty="0"/>
          </a:p>
        </p:txBody>
      </p:sp>
    </p:spTree>
    <p:extLst>
      <p:ext uri="{BB962C8B-B14F-4D97-AF65-F5344CB8AC3E}">
        <p14:creationId xmlns:p14="http://schemas.microsoft.com/office/powerpoint/2010/main" val="453173677"/>
      </p:ext>
    </p:extLst>
  </p:cSld>
  <p:clrMapOvr>
    <a:masterClrMapping/>
  </p:clrMapOvr>
  <p:transition spd="slow">
    <p:pull dir="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47090"/>
            <a:ext cx="7993063" cy="467820"/>
          </a:xfrm>
          <a:noFill/>
          <a:ln w="9525">
            <a:noFill/>
            <a:miter lim="800000"/>
            <a:headEnd/>
            <a:tailEnd/>
          </a:ln>
        </p:spPr>
        <p:txBody>
          <a:bodyPr vert="horz" wrap="square" lIns="0" tIns="0" rIns="0" bIns="0" numCol="1" rtlCol="0" anchor="ctr" anchorCtr="0" compatLnSpc="1">
            <a:prstTxWarp prst="textNoShape">
              <a:avLst/>
            </a:prstTxWarp>
            <a:spAutoFit/>
          </a:bodyPr>
          <a:lstStyle/>
          <a:p>
            <a:r>
              <a:rPr lang="en-US" sz="3200" b="1" kern="1200" dirty="0">
                <a:solidFill>
                  <a:srgbClr val="923222"/>
                </a:solidFill>
                <a:effectLst>
                  <a:outerShdw blurRad="38100" dist="38100" dir="2700000" algn="tl">
                    <a:srgbClr val="000000">
                      <a:alpha val="43137"/>
                    </a:srgbClr>
                  </a:outerShdw>
                </a:effectLst>
                <a:latin typeface="Calibri" panose="020F0502020204030204" pitchFamily="34" charset="0"/>
                <a:ea typeface="+mn-ea"/>
                <a:cs typeface="Arial" panose="020B0604020202020204" pitchFamily="34" charset="0"/>
              </a:rPr>
              <a:t>Total Cost of Ownership </a:t>
            </a:r>
            <a:r>
              <a:rPr lang="en-US" sz="3200" kern="1200" dirty="0">
                <a:solidFill>
                  <a:srgbClr val="923222"/>
                </a:solidFill>
                <a:effectLst>
                  <a:outerShdw blurRad="38100" dist="38100" dir="2700000" algn="tl">
                    <a:srgbClr val="000000">
                      <a:alpha val="43137"/>
                    </a:srgbClr>
                  </a:outerShdw>
                </a:effectLst>
                <a:latin typeface="Calibri" panose="020F0502020204030204" pitchFamily="34" charset="0"/>
                <a:ea typeface="+mn-ea"/>
                <a:cs typeface="Arial" panose="020B0604020202020204" pitchFamily="34" charset="0"/>
              </a:rPr>
              <a:t>(TCO)</a:t>
            </a:r>
          </a:p>
        </p:txBody>
      </p:sp>
      <p:sp>
        <p:nvSpPr>
          <p:cNvPr id="3" name="Content Placeholder 2"/>
          <p:cNvSpPr>
            <a:spLocks noGrp="1"/>
          </p:cNvSpPr>
          <p:nvPr>
            <p:ph idx="1"/>
          </p:nvPr>
        </p:nvSpPr>
        <p:spPr>
          <a:xfrm>
            <a:off x="228600" y="914400"/>
            <a:ext cx="8686800" cy="5786199"/>
          </a:xfrm>
        </p:spPr>
        <p:txBody>
          <a:bodyPr/>
          <a:lstStyle/>
          <a:p>
            <a:pPr marL="0" indent="0">
              <a:spcBef>
                <a:spcPts val="1200"/>
              </a:spcBef>
              <a:spcAft>
                <a:spcPts val="1200"/>
              </a:spcAft>
              <a:buClr>
                <a:srgbClr val="923222"/>
              </a:buClr>
              <a:buSzPct val="115000"/>
              <a:buNone/>
            </a:pPr>
            <a:r>
              <a:rPr lang="en-US" sz="2800" dirty="0">
                <a:latin typeface="Calibri" panose="020F0502020204030204" pitchFamily="34" charset="0"/>
              </a:rPr>
              <a:t>Other factors </a:t>
            </a:r>
            <a:r>
              <a:rPr lang="en-US" sz="2800" dirty="0">
                <a:effectLst>
                  <a:outerShdw blurRad="38100" dist="38100" dir="2700000" algn="tl">
                    <a:srgbClr val="000000">
                      <a:alpha val="43137"/>
                    </a:srgbClr>
                  </a:outerShdw>
                </a:effectLst>
                <a:latin typeface="Calibri" panose="020F0502020204030204" pitchFamily="34" charset="0"/>
              </a:rPr>
              <a:t>beyond purchase price </a:t>
            </a:r>
            <a:r>
              <a:rPr lang="en-US" sz="2800" dirty="0">
                <a:latin typeface="Calibri" panose="020F0502020204030204" pitchFamily="34" charset="0"/>
              </a:rPr>
              <a:t>must also be considered:</a:t>
            </a:r>
          </a:p>
          <a:p>
            <a:pPr marL="571500" lvl="2" indent="-457200">
              <a:spcBef>
                <a:spcPts val="1200"/>
              </a:spcBef>
              <a:spcAft>
                <a:spcPts val="1200"/>
              </a:spcAft>
              <a:buClr>
                <a:srgbClr val="923222"/>
              </a:buClr>
              <a:buSzPct val="115000"/>
              <a:buFont typeface="+mj-lt"/>
              <a:buAutoNum type="arabicPeriod"/>
            </a:pPr>
            <a:r>
              <a:rPr lang="en-US" sz="2400" b="1" u="sng" dirty="0">
                <a:latin typeface="Calibri" panose="020F0502020204030204" pitchFamily="34" charset="0"/>
              </a:rPr>
              <a:t>Quantity</a:t>
            </a:r>
            <a:r>
              <a:rPr lang="en-US" sz="2400" b="1" dirty="0">
                <a:solidFill>
                  <a:srgbClr val="923222"/>
                </a:solidFill>
                <a:latin typeface="Calibri" panose="020F0502020204030204" pitchFamily="34" charset="0"/>
              </a:rPr>
              <a:t> </a:t>
            </a:r>
            <a:r>
              <a:rPr lang="en-US" sz="2400" b="1" dirty="0">
                <a:latin typeface="Calibri" panose="020F0502020204030204" pitchFamily="34" charset="0"/>
              </a:rPr>
              <a:t>Discounts</a:t>
            </a:r>
            <a:r>
              <a:rPr lang="en-US" sz="2400" b="1" dirty="0">
                <a:solidFill>
                  <a:srgbClr val="923222"/>
                </a:solidFill>
                <a:latin typeface="Calibri" panose="020F0502020204030204" pitchFamily="34" charset="0"/>
              </a:rPr>
              <a:t> </a:t>
            </a:r>
            <a:r>
              <a:rPr lang="en-US" sz="2400" dirty="0">
                <a:latin typeface="Calibri" panose="020F0502020204030204" pitchFamily="34" charset="0"/>
              </a:rPr>
              <a:t>may be offered to encourage buyers to purchase larger quantities. </a:t>
            </a:r>
          </a:p>
          <a:p>
            <a:pPr marL="571500" lvl="2" indent="-457200">
              <a:spcBef>
                <a:spcPts val="1200"/>
              </a:spcBef>
              <a:spcAft>
                <a:spcPts val="1200"/>
              </a:spcAft>
              <a:buClr>
                <a:srgbClr val="923222"/>
              </a:buClr>
              <a:buSzPct val="115000"/>
              <a:buFont typeface="+mj-lt"/>
              <a:buAutoNum type="arabicPeriod"/>
            </a:pPr>
            <a:r>
              <a:rPr lang="en-US" sz="2400" b="1" u="sng" dirty="0">
                <a:latin typeface="Calibri" panose="020F0502020204030204" pitchFamily="34" charset="0"/>
              </a:rPr>
              <a:t>Cash</a:t>
            </a:r>
            <a:r>
              <a:rPr lang="en-US" sz="2400" b="1" dirty="0">
                <a:solidFill>
                  <a:srgbClr val="923222"/>
                </a:solidFill>
                <a:latin typeface="Calibri" panose="020F0502020204030204" pitchFamily="34" charset="0"/>
              </a:rPr>
              <a:t> </a:t>
            </a:r>
            <a:r>
              <a:rPr lang="en-US" sz="2400" b="1" dirty="0">
                <a:latin typeface="Calibri" panose="020F0502020204030204" pitchFamily="34" charset="0"/>
              </a:rPr>
              <a:t>Discounts</a:t>
            </a:r>
            <a:r>
              <a:rPr lang="en-US" sz="2400" b="1" dirty="0">
                <a:solidFill>
                  <a:srgbClr val="923222"/>
                </a:solidFill>
                <a:latin typeface="Calibri" panose="020F0502020204030204" pitchFamily="34" charset="0"/>
              </a:rPr>
              <a:t> </a:t>
            </a:r>
            <a:r>
              <a:rPr lang="en-US" sz="2400" dirty="0">
                <a:latin typeface="Calibri" panose="020F0502020204030204" pitchFamily="34" charset="0"/>
              </a:rPr>
              <a:t>may be offered for prompt payment of invoices </a:t>
            </a:r>
            <a:r>
              <a:rPr lang="en-US" sz="2000" i="1" dirty="0">
                <a:latin typeface="Calibri" panose="020F0502020204030204" pitchFamily="34" charset="0"/>
              </a:rPr>
              <a:t>(e.g., 2% 10, Net 30).</a:t>
            </a:r>
          </a:p>
          <a:p>
            <a:pPr marL="571500" lvl="2" indent="-457200">
              <a:spcBef>
                <a:spcPts val="1200"/>
              </a:spcBef>
              <a:spcAft>
                <a:spcPts val="1200"/>
              </a:spcAft>
              <a:buClr>
                <a:srgbClr val="923222"/>
              </a:buClr>
              <a:buSzPct val="115000"/>
              <a:buFont typeface="+mj-lt"/>
              <a:buAutoNum type="arabicPeriod"/>
            </a:pPr>
            <a:r>
              <a:rPr lang="en-US" sz="2400" b="1" u="sng" dirty="0">
                <a:latin typeface="Calibri" panose="020F0502020204030204" pitchFamily="34" charset="0"/>
              </a:rPr>
              <a:t>Value-added Services</a:t>
            </a:r>
            <a:r>
              <a:rPr lang="en-US" sz="2400" b="1" dirty="0">
                <a:latin typeface="Calibri" panose="020F0502020204030204" pitchFamily="34" charset="0"/>
              </a:rPr>
              <a:t> </a:t>
            </a:r>
            <a:r>
              <a:rPr lang="en-US" sz="2400" dirty="0">
                <a:latin typeface="Calibri" panose="020F0502020204030204" pitchFamily="34" charset="0"/>
              </a:rPr>
              <a:t>may be offered such as:</a:t>
            </a:r>
          </a:p>
          <a:p>
            <a:pPr marL="1143000" lvl="3" indent="-457200">
              <a:spcBef>
                <a:spcPts val="300"/>
              </a:spcBef>
              <a:spcAft>
                <a:spcPts val="600"/>
              </a:spcAft>
              <a:buClr>
                <a:srgbClr val="923222"/>
              </a:buClr>
              <a:buSzPct val="115000"/>
              <a:buFont typeface="Wingdings" panose="05000000000000000000" pitchFamily="2" charset="2"/>
              <a:buChar char="ü"/>
            </a:pPr>
            <a:r>
              <a:rPr lang="en-US" sz="2400" dirty="0">
                <a:solidFill>
                  <a:schemeClr val="tx1"/>
                </a:solidFill>
                <a:latin typeface="Calibri" panose="020F0502020204030204" pitchFamily="34" charset="0"/>
              </a:rPr>
              <a:t>Special delivery </a:t>
            </a:r>
          </a:p>
          <a:p>
            <a:pPr marL="1143000" lvl="3" indent="-457200">
              <a:spcBef>
                <a:spcPts val="300"/>
              </a:spcBef>
              <a:spcAft>
                <a:spcPts val="600"/>
              </a:spcAft>
              <a:buClr>
                <a:srgbClr val="923222"/>
              </a:buClr>
              <a:buSzPct val="115000"/>
              <a:buFont typeface="Wingdings" panose="05000000000000000000" pitchFamily="2" charset="2"/>
              <a:buChar char="ü"/>
            </a:pPr>
            <a:r>
              <a:rPr lang="en-US" sz="2400" dirty="0">
                <a:solidFill>
                  <a:schemeClr val="tx1"/>
                </a:solidFill>
                <a:latin typeface="Calibri" panose="020F0502020204030204" pitchFamily="34" charset="0"/>
              </a:rPr>
              <a:t>Special packaging </a:t>
            </a:r>
          </a:p>
          <a:p>
            <a:pPr marL="1143000" lvl="3" indent="-457200">
              <a:spcBef>
                <a:spcPts val="300"/>
              </a:spcBef>
              <a:spcAft>
                <a:spcPts val="600"/>
              </a:spcAft>
              <a:buClr>
                <a:srgbClr val="923222"/>
              </a:buClr>
              <a:buSzPct val="115000"/>
              <a:buFont typeface="Wingdings" panose="05000000000000000000" pitchFamily="2" charset="2"/>
              <a:buChar char="ü"/>
            </a:pPr>
            <a:r>
              <a:rPr lang="en-US" sz="2400" dirty="0">
                <a:solidFill>
                  <a:schemeClr val="tx1"/>
                </a:solidFill>
                <a:latin typeface="Calibri" panose="020F0502020204030204" pitchFamily="34" charset="0"/>
              </a:rPr>
              <a:t>Preparation of promotional displays </a:t>
            </a:r>
          </a:p>
          <a:p>
            <a:pPr marL="1143000" lvl="3" indent="-457200">
              <a:spcBef>
                <a:spcPts val="300"/>
              </a:spcBef>
              <a:spcAft>
                <a:spcPts val="600"/>
              </a:spcAft>
              <a:buClr>
                <a:srgbClr val="923222"/>
              </a:buClr>
              <a:buSzPct val="115000"/>
              <a:buFont typeface="Wingdings" panose="05000000000000000000" pitchFamily="2" charset="2"/>
              <a:buChar char="ü"/>
            </a:pPr>
            <a:r>
              <a:rPr lang="en-US" sz="2400" dirty="0">
                <a:solidFill>
                  <a:schemeClr val="tx1"/>
                </a:solidFill>
                <a:latin typeface="Calibri" panose="020F0502020204030204" pitchFamily="34" charset="0"/>
              </a:rPr>
              <a:t>Subassembly operations in a supplier's plant.</a:t>
            </a:r>
          </a:p>
          <a:p>
            <a:pPr marL="576263" lvl="2" indent="-342900">
              <a:spcBef>
                <a:spcPts val="1200"/>
              </a:spcBef>
              <a:spcAft>
                <a:spcPts val="1200"/>
              </a:spcAft>
              <a:buClr>
                <a:srgbClr val="923222"/>
              </a:buClr>
              <a:buSzPct val="115000"/>
              <a:buFont typeface="Wingdings" panose="05000000000000000000" pitchFamily="2" charset="2"/>
              <a:buChar char="§"/>
            </a:pPr>
            <a:endParaRPr lang="en-US" sz="2400" dirty="0">
              <a:latin typeface="Calibri" panose="020F0502020204030204" pitchFamily="34" charset="0"/>
            </a:endParaRPr>
          </a:p>
        </p:txBody>
      </p:sp>
      <p:sp>
        <p:nvSpPr>
          <p:cNvPr id="6" name="Slide Number Placeholder 5"/>
          <p:cNvSpPr>
            <a:spLocks noGrp="1"/>
          </p:cNvSpPr>
          <p:nvPr>
            <p:ph type="sldNum" sz="quarter" idx="4"/>
          </p:nvPr>
        </p:nvSpPr>
        <p:spPr>
          <a:xfrm>
            <a:off x="8839200" y="6591300"/>
            <a:ext cx="193674" cy="174779"/>
          </a:xfrm>
        </p:spPr>
        <p:txBody>
          <a:bodyPr/>
          <a:lstStyle/>
          <a:p>
            <a:fld id="{E66AA3EA-0569-43EF-BBA3-83FDB109D582}" type="slidenum">
              <a:rPr lang="en-US" smtClean="0"/>
              <a:pPr/>
              <a:t>31</a:t>
            </a:fld>
            <a:endParaRPr lang="en-US" dirty="0"/>
          </a:p>
        </p:txBody>
      </p:sp>
    </p:spTree>
    <p:extLst>
      <p:ext uri="{BB962C8B-B14F-4D97-AF65-F5344CB8AC3E}">
        <p14:creationId xmlns:p14="http://schemas.microsoft.com/office/powerpoint/2010/main" val="2191820075"/>
      </p:ext>
    </p:extLst>
  </p:cSld>
  <p:clrMapOvr>
    <a:masterClrMapping/>
  </p:clrMapOvr>
  <p:transition spd="slow">
    <p:pull dir="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47090"/>
            <a:ext cx="7993063" cy="467820"/>
          </a:xfrm>
          <a:noFill/>
          <a:ln w="9525">
            <a:noFill/>
            <a:miter lim="800000"/>
            <a:headEnd/>
            <a:tailEnd/>
          </a:ln>
        </p:spPr>
        <p:txBody>
          <a:bodyPr vert="horz" wrap="square" lIns="0" tIns="0" rIns="0" bIns="0" numCol="1" rtlCol="0" anchor="ctr" anchorCtr="0" compatLnSpc="1">
            <a:prstTxWarp prst="textNoShape">
              <a:avLst/>
            </a:prstTxWarp>
            <a:spAutoFit/>
          </a:bodyPr>
          <a:lstStyle/>
          <a:p>
            <a:r>
              <a:rPr lang="en-US" sz="3200" b="1" kern="1200" dirty="0">
                <a:solidFill>
                  <a:srgbClr val="923222"/>
                </a:solidFill>
                <a:effectLst>
                  <a:outerShdw blurRad="38100" dist="38100" dir="2700000" algn="tl">
                    <a:srgbClr val="000000">
                      <a:alpha val="43137"/>
                    </a:srgbClr>
                  </a:outerShdw>
                </a:effectLst>
                <a:latin typeface="Calibri" panose="020F0502020204030204" pitchFamily="34" charset="0"/>
                <a:ea typeface="+mn-ea"/>
                <a:cs typeface="Arial" panose="020B0604020202020204" pitchFamily="34" charset="0"/>
              </a:rPr>
              <a:t>Total Cost of Ownership </a:t>
            </a:r>
            <a:r>
              <a:rPr lang="en-US" sz="3200" kern="1200" dirty="0">
                <a:solidFill>
                  <a:srgbClr val="923222"/>
                </a:solidFill>
                <a:effectLst>
                  <a:outerShdw blurRad="38100" dist="38100" dir="2700000" algn="tl">
                    <a:srgbClr val="000000">
                      <a:alpha val="43137"/>
                    </a:srgbClr>
                  </a:outerShdw>
                </a:effectLst>
                <a:latin typeface="Calibri" panose="020F0502020204030204" pitchFamily="34" charset="0"/>
                <a:ea typeface="+mn-ea"/>
                <a:cs typeface="Arial" panose="020B0604020202020204" pitchFamily="34" charset="0"/>
              </a:rPr>
              <a:t>(TCO)</a:t>
            </a:r>
          </a:p>
        </p:txBody>
      </p:sp>
      <p:sp>
        <p:nvSpPr>
          <p:cNvPr id="3" name="Content Placeholder 2"/>
          <p:cNvSpPr>
            <a:spLocks noGrp="1"/>
          </p:cNvSpPr>
          <p:nvPr>
            <p:ph idx="1"/>
          </p:nvPr>
        </p:nvSpPr>
        <p:spPr>
          <a:xfrm>
            <a:off x="228600" y="914400"/>
            <a:ext cx="8686800" cy="5786199"/>
          </a:xfrm>
        </p:spPr>
        <p:txBody>
          <a:bodyPr/>
          <a:lstStyle/>
          <a:p>
            <a:pPr marL="571500" lvl="2" indent="-457200">
              <a:spcBef>
                <a:spcPts val="1200"/>
              </a:spcBef>
              <a:spcAft>
                <a:spcPts val="1200"/>
              </a:spcAft>
              <a:buClr>
                <a:srgbClr val="923222"/>
              </a:buClr>
              <a:buSzPct val="115000"/>
              <a:buFont typeface="+mj-lt"/>
              <a:buAutoNum type="arabicPeriod" startAt="4"/>
            </a:pPr>
            <a:r>
              <a:rPr lang="en-US" sz="2400" b="1" u="sng" dirty="0">
                <a:latin typeface="Calibri" panose="020F0502020204030204" pitchFamily="34" charset="0"/>
              </a:rPr>
              <a:t>Administrative Expenses</a:t>
            </a:r>
            <a:r>
              <a:rPr lang="en-US" sz="2400" b="1" dirty="0">
                <a:latin typeface="Calibri" panose="020F0502020204030204" pitchFamily="34" charset="0"/>
              </a:rPr>
              <a:t> </a:t>
            </a:r>
            <a:r>
              <a:rPr lang="en-US" sz="2400" dirty="0">
                <a:latin typeface="Calibri" panose="020F0502020204030204" pitchFamily="34" charset="0"/>
              </a:rPr>
              <a:t>associated with the procurement activity itself such as:</a:t>
            </a:r>
          </a:p>
          <a:p>
            <a:pPr marL="1143000" lvl="3" indent="-452438">
              <a:spcBef>
                <a:spcPts val="300"/>
              </a:spcBef>
              <a:spcAft>
                <a:spcPts val="600"/>
              </a:spcAft>
              <a:buClr>
                <a:srgbClr val="923222"/>
              </a:buClr>
              <a:buSzPct val="115000"/>
              <a:buFont typeface="Wingdings" panose="05000000000000000000" pitchFamily="2" charset="2"/>
              <a:buChar char="ü"/>
            </a:pPr>
            <a:r>
              <a:rPr lang="en-US" sz="2400" dirty="0">
                <a:solidFill>
                  <a:schemeClr val="tx1"/>
                </a:solidFill>
                <a:latin typeface="Calibri" panose="020F0502020204030204" pitchFamily="34" charset="0"/>
              </a:rPr>
              <a:t>Screening potential suppliers</a:t>
            </a:r>
          </a:p>
          <a:p>
            <a:pPr marL="1143000" lvl="3" indent="-452438">
              <a:spcBef>
                <a:spcPts val="300"/>
              </a:spcBef>
              <a:spcAft>
                <a:spcPts val="600"/>
              </a:spcAft>
              <a:buClr>
                <a:srgbClr val="923222"/>
              </a:buClr>
              <a:buSzPct val="115000"/>
              <a:buFont typeface="Wingdings" panose="05000000000000000000" pitchFamily="2" charset="2"/>
              <a:buChar char="ü"/>
            </a:pPr>
            <a:r>
              <a:rPr lang="en-US" sz="2400" dirty="0">
                <a:solidFill>
                  <a:schemeClr val="tx1"/>
                </a:solidFill>
                <a:latin typeface="Calibri" panose="020F0502020204030204" pitchFamily="34" charset="0"/>
              </a:rPr>
              <a:t>Negotiation</a:t>
            </a:r>
          </a:p>
          <a:p>
            <a:pPr marL="1143000" lvl="3" indent="-452438">
              <a:spcBef>
                <a:spcPts val="300"/>
              </a:spcBef>
              <a:spcAft>
                <a:spcPts val="600"/>
              </a:spcAft>
              <a:buClr>
                <a:srgbClr val="923222"/>
              </a:buClr>
              <a:buSzPct val="115000"/>
              <a:buFont typeface="Wingdings" panose="05000000000000000000" pitchFamily="2" charset="2"/>
              <a:buChar char="ü"/>
            </a:pPr>
            <a:r>
              <a:rPr lang="en-US" sz="2400" dirty="0">
                <a:solidFill>
                  <a:schemeClr val="tx1"/>
                </a:solidFill>
                <a:latin typeface="Calibri" panose="020F0502020204030204" pitchFamily="34" charset="0"/>
              </a:rPr>
              <a:t>Order preparation</a:t>
            </a:r>
          </a:p>
          <a:p>
            <a:pPr marL="1143000" lvl="3" indent="-452438">
              <a:spcBef>
                <a:spcPts val="300"/>
              </a:spcBef>
              <a:spcAft>
                <a:spcPts val="600"/>
              </a:spcAft>
              <a:buClr>
                <a:srgbClr val="923222"/>
              </a:buClr>
              <a:buSzPct val="115000"/>
              <a:buFont typeface="Wingdings" panose="05000000000000000000" pitchFamily="2" charset="2"/>
              <a:buChar char="ü"/>
            </a:pPr>
            <a:r>
              <a:rPr lang="en-US" sz="2400" dirty="0">
                <a:solidFill>
                  <a:schemeClr val="tx1"/>
                </a:solidFill>
                <a:latin typeface="Calibri" panose="020F0502020204030204" pitchFamily="34" charset="0"/>
              </a:rPr>
              <a:t>Order transmission  </a:t>
            </a:r>
          </a:p>
          <a:p>
            <a:pPr marL="571500" lvl="2" indent="-457200">
              <a:spcBef>
                <a:spcPts val="1200"/>
              </a:spcBef>
              <a:spcAft>
                <a:spcPts val="1200"/>
              </a:spcAft>
              <a:buClr>
                <a:srgbClr val="923222"/>
              </a:buClr>
              <a:buSzPct val="115000"/>
              <a:buFont typeface="+mj-lt"/>
              <a:buAutoNum type="arabicPeriod" startAt="4"/>
            </a:pPr>
            <a:r>
              <a:rPr lang="en-US" sz="2400" b="1" u="sng" dirty="0">
                <a:latin typeface="Calibri" panose="020F0502020204030204" pitchFamily="34" charset="0"/>
              </a:rPr>
              <a:t>Poor Supplier Quality</a:t>
            </a:r>
            <a:r>
              <a:rPr lang="en-US" sz="2400" b="1" dirty="0">
                <a:latin typeface="Calibri" panose="020F0502020204030204" pitchFamily="34" charset="0"/>
              </a:rPr>
              <a:t> </a:t>
            </a:r>
            <a:r>
              <a:rPr lang="en-US" sz="2400" dirty="0">
                <a:latin typeface="Calibri" panose="020F0502020204030204" pitchFamily="34" charset="0"/>
              </a:rPr>
              <a:t>costs related to defective finished goods must also be considered.  Costs such as:</a:t>
            </a:r>
          </a:p>
          <a:p>
            <a:pPr marL="1143000" lvl="3" indent="-457200">
              <a:spcBef>
                <a:spcPts val="300"/>
              </a:spcBef>
              <a:spcAft>
                <a:spcPts val="600"/>
              </a:spcAft>
              <a:buClr>
                <a:srgbClr val="923222"/>
              </a:buClr>
              <a:buSzPct val="115000"/>
              <a:buFont typeface="Wingdings" panose="05000000000000000000" pitchFamily="2" charset="2"/>
              <a:buChar char="ü"/>
            </a:pPr>
            <a:r>
              <a:rPr lang="en-US" sz="2400" dirty="0">
                <a:solidFill>
                  <a:schemeClr val="tx1"/>
                </a:solidFill>
                <a:latin typeface="Calibri" panose="020F0502020204030204" pitchFamily="34" charset="0"/>
              </a:rPr>
              <a:t>Scrap</a:t>
            </a:r>
          </a:p>
          <a:p>
            <a:pPr marL="1143000" lvl="3" indent="-457200">
              <a:spcBef>
                <a:spcPts val="300"/>
              </a:spcBef>
              <a:spcAft>
                <a:spcPts val="600"/>
              </a:spcAft>
              <a:buClr>
                <a:srgbClr val="923222"/>
              </a:buClr>
              <a:buSzPct val="115000"/>
              <a:buFont typeface="Wingdings" panose="05000000000000000000" pitchFamily="2" charset="2"/>
              <a:buChar char="ü"/>
            </a:pPr>
            <a:r>
              <a:rPr lang="en-US" sz="2400" dirty="0">
                <a:solidFill>
                  <a:schemeClr val="tx1"/>
                </a:solidFill>
                <a:latin typeface="Calibri" panose="020F0502020204030204" pitchFamily="34" charset="0"/>
              </a:rPr>
              <a:t>Rework</a:t>
            </a:r>
          </a:p>
          <a:p>
            <a:pPr marL="1143000" lvl="3" indent="-457200">
              <a:spcBef>
                <a:spcPts val="300"/>
              </a:spcBef>
              <a:spcAft>
                <a:spcPts val="600"/>
              </a:spcAft>
              <a:buClr>
                <a:srgbClr val="923222"/>
              </a:buClr>
              <a:buSzPct val="115000"/>
              <a:buFont typeface="Wingdings" panose="05000000000000000000" pitchFamily="2" charset="2"/>
              <a:buChar char="ü"/>
            </a:pPr>
            <a:r>
              <a:rPr lang="en-US" sz="2400" dirty="0">
                <a:solidFill>
                  <a:schemeClr val="tx1"/>
                </a:solidFill>
                <a:latin typeface="Calibri" panose="020F0502020204030204" pitchFamily="34" charset="0"/>
              </a:rPr>
              <a:t>Recycling</a:t>
            </a:r>
          </a:p>
          <a:p>
            <a:pPr marL="457200" lvl="2" indent="-342900">
              <a:spcBef>
                <a:spcPts val="1200"/>
              </a:spcBef>
              <a:spcAft>
                <a:spcPts val="1200"/>
              </a:spcAft>
              <a:buClr>
                <a:srgbClr val="923222"/>
              </a:buClr>
              <a:buSzPct val="115000"/>
              <a:buFont typeface="Wingdings" panose="05000000000000000000" pitchFamily="2" charset="2"/>
              <a:buChar char="§"/>
            </a:pPr>
            <a:endParaRPr lang="en-US" sz="2000" dirty="0">
              <a:latin typeface="Calibri" panose="020F0502020204030204" pitchFamily="34" charset="0"/>
            </a:endParaRPr>
          </a:p>
          <a:p>
            <a:pPr marL="576263" lvl="2" indent="-342900">
              <a:spcBef>
                <a:spcPts val="1200"/>
              </a:spcBef>
              <a:spcAft>
                <a:spcPts val="1200"/>
              </a:spcAft>
              <a:buClr>
                <a:srgbClr val="923222"/>
              </a:buClr>
              <a:buSzPct val="115000"/>
              <a:buFont typeface="Wingdings" panose="05000000000000000000" pitchFamily="2" charset="2"/>
              <a:buChar char="§"/>
            </a:pPr>
            <a:endParaRPr lang="en-US" sz="2000" dirty="0">
              <a:latin typeface="Calibri" panose="020F0502020204030204" pitchFamily="34" charset="0"/>
            </a:endParaRPr>
          </a:p>
        </p:txBody>
      </p:sp>
      <p:sp>
        <p:nvSpPr>
          <p:cNvPr id="6" name="Rectangle 5"/>
          <p:cNvSpPr/>
          <p:nvPr/>
        </p:nvSpPr>
        <p:spPr>
          <a:xfrm>
            <a:off x="2870199" y="4796366"/>
            <a:ext cx="5367867" cy="1431161"/>
          </a:xfrm>
          <a:prstGeom prst="rect">
            <a:avLst/>
          </a:prstGeom>
        </p:spPr>
        <p:txBody>
          <a:bodyPr wrap="square">
            <a:spAutoFit/>
          </a:bodyPr>
          <a:lstStyle/>
          <a:p>
            <a:pPr marL="1143000" lvl="3" indent="-452438">
              <a:spcBef>
                <a:spcPts val="300"/>
              </a:spcBef>
              <a:spcAft>
                <a:spcPts val="600"/>
              </a:spcAft>
              <a:buClr>
                <a:srgbClr val="923222"/>
              </a:buClr>
              <a:buSzPct val="115000"/>
              <a:buFont typeface="Wingdings" panose="05000000000000000000" pitchFamily="2" charset="2"/>
              <a:buChar char="ü"/>
            </a:pPr>
            <a:r>
              <a:rPr lang="en-US" dirty="0">
                <a:latin typeface="Calibri" panose="020F0502020204030204" pitchFamily="34" charset="0"/>
              </a:rPr>
              <a:t>Recovery of materials</a:t>
            </a:r>
          </a:p>
          <a:p>
            <a:pPr marL="1143000" lvl="3" indent="-452438">
              <a:spcBef>
                <a:spcPts val="300"/>
              </a:spcBef>
              <a:spcAft>
                <a:spcPts val="600"/>
              </a:spcAft>
              <a:buClr>
                <a:srgbClr val="923222"/>
              </a:buClr>
              <a:buSzPct val="115000"/>
              <a:buFont typeface="Wingdings" panose="05000000000000000000" pitchFamily="2" charset="2"/>
              <a:buChar char="ü"/>
            </a:pPr>
            <a:r>
              <a:rPr lang="en-US" dirty="0">
                <a:latin typeface="Calibri" panose="020F0502020204030204" pitchFamily="34" charset="0"/>
              </a:rPr>
              <a:t>Warranty administration</a:t>
            </a:r>
          </a:p>
          <a:p>
            <a:pPr marL="1143000" lvl="3" indent="-452438">
              <a:spcBef>
                <a:spcPts val="300"/>
              </a:spcBef>
              <a:spcAft>
                <a:spcPts val="600"/>
              </a:spcAft>
              <a:buClr>
                <a:srgbClr val="923222"/>
              </a:buClr>
              <a:buSzPct val="115000"/>
              <a:buFont typeface="Wingdings" panose="05000000000000000000" pitchFamily="2" charset="2"/>
              <a:buChar char="ü"/>
            </a:pPr>
            <a:r>
              <a:rPr lang="en-US" dirty="0">
                <a:latin typeface="Calibri" panose="020F0502020204030204" pitchFamily="34" charset="0"/>
              </a:rPr>
              <a:t>Repair costs </a:t>
            </a:r>
          </a:p>
        </p:txBody>
      </p:sp>
      <p:sp>
        <p:nvSpPr>
          <p:cNvPr id="7" name="Slide Number Placeholder 6"/>
          <p:cNvSpPr>
            <a:spLocks noGrp="1"/>
          </p:cNvSpPr>
          <p:nvPr>
            <p:ph type="sldNum" sz="quarter" idx="4"/>
          </p:nvPr>
        </p:nvSpPr>
        <p:spPr>
          <a:xfrm>
            <a:off x="8839200" y="6591300"/>
            <a:ext cx="193674" cy="174779"/>
          </a:xfrm>
        </p:spPr>
        <p:txBody>
          <a:bodyPr/>
          <a:lstStyle/>
          <a:p>
            <a:fld id="{E66AA3EA-0569-43EF-BBA3-83FDB109D582}" type="slidenum">
              <a:rPr lang="en-US" smtClean="0"/>
              <a:pPr/>
              <a:t>32</a:t>
            </a:fld>
            <a:endParaRPr lang="en-US" dirty="0"/>
          </a:p>
        </p:txBody>
      </p:sp>
    </p:spTree>
    <p:extLst>
      <p:ext uri="{BB962C8B-B14F-4D97-AF65-F5344CB8AC3E}">
        <p14:creationId xmlns:p14="http://schemas.microsoft.com/office/powerpoint/2010/main" val="3753727714"/>
      </p:ext>
    </p:extLst>
  </p:cSld>
  <p:clrMapOvr>
    <a:masterClrMapping/>
  </p:clrMapOvr>
  <p:transition spd="slow">
    <p:pull dir="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169333" y="825440"/>
            <a:ext cx="8805334" cy="4779494"/>
          </a:xfrm>
          <a:prstGeom prst="rect">
            <a:avLst/>
          </a:prstGeom>
        </p:spPr>
      </p:pic>
      <p:sp>
        <p:nvSpPr>
          <p:cNvPr id="36866" name="Rectangle 2"/>
          <p:cNvSpPr>
            <a:spLocks noGrp="1" noChangeArrowheads="1"/>
          </p:cNvSpPr>
          <p:nvPr>
            <p:ph type="title" idx="4294967295"/>
          </p:nvPr>
        </p:nvSpPr>
        <p:spPr>
          <a:xfrm>
            <a:off x="228600" y="163122"/>
            <a:ext cx="8915400" cy="492443"/>
          </a:xfrm>
          <a:noFill/>
          <a:ln w="9525">
            <a:noFill/>
            <a:miter lim="800000"/>
            <a:headEnd/>
            <a:tailEnd/>
          </a:ln>
        </p:spPr>
        <p:txBody>
          <a:bodyPr vert="horz" wrap="square" lIns="0" tIns="0" rIns="0" bIns="0" numCol="1" rtlCol="0" anchor="ctr" anchorCtr="0" compatLnSpc="1">
            <a:prstTxWarp prst="textNoShape">
              <a:avLst/>
            </a:prstTxWarp>
            <a:spAutoFit/>
          </a:bodyPr>
          <a:lstStyle/>
          <a:p>
            <a:r>
              <a:rPr lang="en-US" altLang="en-US" sz="3200" b="1" kern="1200" dirty="0">
                <a:solidFill>
                  <a:srgbClr val="923222"/>
                </a:solidFill>
                <a:effectLst>
                  <a:outerShdw blurRad="38100" dist="38100" dir="2700000" algn="tl">
                    <a:srgbClr val="000000">
                      <a:alpha val="43137"/>
                    </a:srgbClr>
                  </a:outerShdw>
                </a:effectLst>
                <a:latin typeface="Calibri" panose="020F0502020204030204" pitchFamily="34" charset="0"/>
                <a:ea typeface="+mn-ea"/>
                <a:cs typeface="Arial" panose="020B0604020202020204" pitchFamily="34" charset="0"/>
              </a:rPr>
              <a:t>Components of the Total Cost of Ownership </a:t>
            </a:r>
          </a:p>
        </p:txBody>
      </p:sp>
      <p:sp>
        <p:nvSpPr>
          <p:cNvPr id="3" name="Rectangle 2"/>
          <p:cNvSpPr/>
          <p:nvPr/>
        </p:nvSpPr>
        <p:spPr bwMode="auto">
          <a:xfrm>
            <a:off x="253999" y="1756833"/>
            <a:ext cx="1625600" cy="249766"/>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tx1"/>
              </a:solidFill>
              <a:effectLst>
                <a:outerShdw blurRad="38100" dist="38100" dir="2700000" algn="tl">
                  <a:srgbClr val="000000">
                    <a:alpha val="43137"/>
                  </a:srgbClr>
                </a:outerShdw>
              </a:effectLst>
              <a:latin typeface="News Gothic MT" pitchFamily="34" charset="0"/>
            </a:endParaRPr>
          </a:p>
        </p:txBody>
      </p:sp>
      <p:sp>
        <p:nvSpPr>
          <p:cNvPr id="6" name="Rectangle 5"/>
          <p:cNvSpPr/>
          <p:nvPr/>
        </p:nvSpPr>
        <p:spPr bwMode="auto">
          <a:xfrm>
            <a:off x="3115733" y="1748366"/>
            <a:ext cx="1329268" cy="266699"/>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tx1"/>
              </a:solidFill>
              <a:effectLst>
                <a:outerShdw blurRad="38100" dist="38100" dir="2700000" algn="tl">
                  <a:srgbClr val="000000">
                    <a:alpha val="43137"/>
                  </a:srgbClr>
                </a:outerShdw>
              </a:effectLst>
              <a:latin typeface="News Gothic MT" pitchFamily="34" charset="0"/>
            </a:endParaRPr>
          </a:p>
        </p:txBody>
      </p:sp>
      <p:sp>
        <p:nvSpPr>
          <p:cNvPr id="7" name="Rectangle 6"/>
          <p:cNvSpPr/>
          <p:nvPr/>
        </p:nvSpPr>
        <p:spPr bwMode="auto">
          <a:xfrm>
            <a:off x="6358465" y="1761067"/>
            <a:ext cx="1684868" cy="237068"/>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tx1"/>
              </a:solidFill>
              <a:effectLst>
                <a:outerShdw blurRad="38100" dist="38100" dir="2700000" algn="tl">
                  <a:srgbClr val="000000">
                    <a:alpha val="43137"/>
                  </a:srgbClr>
                </a:outerShdw>
              </a:effectLst>
              <a:latin typeface="News Gothic MT" pitchFamily="34" charset="0"/>
            </a:endParaRPr>
          </a:p>
        </p:txBody>
      </p:sp>
      <p:sp>
        <p:nvSpPr>
          <p:cNvPr id="9" name="Rectangle 8"/>
          <p:cNvSpPr/>
          <p:nvPr/>
        </p:nvSpPr>
        <p:spPr>
          <a:xfrm>
            <a:off x="402167" y="5642401"/>
            <a:ext cx="2167466" cy="830997"/>
          </a:xfrm>
          <a:prstGeom prst="rect">
            <a:avLst/>
          </a:prstGeom>
          <a:solidFill>
            <a:schemeClr val="accent1">
              <a:lumMod val="20000"/>
              <a:lumOff val="80000"/>
            </a:schemeClr>
          </a:solidFill>
        </p:spPr>
        <p:txBody>
          <a:bodyPr wrap="square" lIns="45720" rIns="45720" anchor="ctr" anchorCtr="1">
            <a:spAutoFit/>
          </a:bodyPr>
          <a:lstStyle/>
          <a:p>
            <a:pPr algn="ctr"/>
            <a:r>
              <a:rPr lang="en-US" sz="1600" dirty="0">
                <a:latin typeface="Calibri" panose="020F0502020204030204" pitchFamily="34" charset="0"/>
              </a:rPr>
              <a:t>Activities carried out </a:t>
            </a:r>
            <a:r>
              <a:rPr lang="en-US" sz="1600" b="1" u="sng" dirty="0">
                <a:solidFill>
                  <a:srgbClr val="923222"/>
                </a:solidFill>
                <a:effectLst>
                  <a:outerShdw blurRad="38100" dist="38100" dir="2700000" algn="tl">
                    <a:srgbClr val="000000">
                      <a:alpha val="43137"/>
                    </a:srgbClr>
                  </a:outerShdw>
                </a:effectLst>
                <a:latin typeface="Calibri" panose="020F0502020204030204" pitchFamily="34" charset="0"/>
              </a:rPr>
              <a:t>prior to</a:t>
            </a:r>
            <a:r>
              <a:rPr lang="en-US" sz="1600" b="1" dirty="0">
                <a:solidFill>
                  <a:srgbClr val="923222"/>
                </a:solidFill>
                <a:effectLst>
                  <a:outerShdw blurRad="38100" dist="38100" dir="2700000" algn="tl">
                    <a:srgbClr val="000000">
                      <a:alpha val="43137"/>
                    </a:srgbClr>
                  </a:outerShdw>
                </a:effectLst>
                <a:latin typeface="Calibri" panose="020F0502020204030204" pitchFamily="34" charset="0"/>
              </a:rPr>
              <a:t> </a:t>
            </a:r>
            <a:r>
              <a:rPr lang="en-US" sz="1600" dirty="0">
                <a:latin typeface="Calibri" panose="020F0502020204030204" pitchFamily="34" charset="0"/>
              </a:rPr>
              <a:t>the actual buy and sell transaction.</a:t>
            </a:r>
          </a:p>
        </p:txBody>
      </p:sp>
      <p:sp>
        <p:nvSpPr>
          <p:cNvPr id="11" name="Rectangle 10"/>
          <p:cNvSpPr/>
          <p:nvPr/>
        </p:nvSpPr>
        <p:spPr>
          <a:xfrm>
            <a:off x="3450167" y="5642401"/>
            <a:ext cx="2243666" cy="830997"/>
          </a:xfrm>
          <a:prstGeom prst="rect">
            <a:avLst/>
          </a:prstGeom>
          <a:solidFill>
            <a:schemeClr val="accent1">
              <a:lumMod val="20000"/>
              <a:lumOff val="80000"/>
            </a:schemeClr>
          </a:solidFill>
        </p:spPr>
        <p:txBody>
          <a:bodyPr wrap="square" lIns="45720" rIns="45720" anchor="ctr" anchorCtr="1">
            <a:spAutoFit/>
          </a:bodyPr>
          <a:lstStyle/>
          <a:p>
            <a:pPr algn="ctr"/>
            <a:r>
              <a:rPr lang="en-US" sz="1600" dirty="0">
                <a:latin typeface="Calibri" panose="020F0502020204030204" pitchFamily="34" charset="0"/>
              </a:rPr>
              <a:t>Activities carried out as </a:t>
            </a:r>
            <a:r>
              <a:rPr lang="en-US" sz="1600" b="1" u="sng" dirty="0">
                <a:solidFill>
                  <a:srgbClr val="923222"/>
                </a:solidFill>
                <a:effectLst>
                  <a:outerShdw blurRad="38100" dist="38100" dir="2700000" algn="tl">
                    <a:srgbClr val="000000">
                      <a:alpha val="43137"/>
                    </a:srgbClr>
                  </a:outerShdw>
                </a:effectLst>
                <a:latin typeface="Calibri" panose="020F0502020204030204" pitchFamily="34" charset="0"/>
              </a:rPr>
              <a:t>part of</a:t>
            </a:r>
            <a:r>
              <a:rPr lang="en-US" sz="1600" b="1" dirty="0">
                <a:solidFill>
                  <a:srgbClr val="923222"/>
                </a:solidFill>
                <a:effectLst>
                  <a:outerShdw blurRad="38100" dist="38100" dir="2700000" algn="tl">
                    <a:srgbClr val="000000">
                      <a:alpha val="43137"/>
                    </a:srgbClr>
                  </a:outerShdw>
                </a:effectLst>
                <a:latin typeface="Calibri" panose="020F0502020204030204" pitchFamily="34" charset="0"/>
              </a:rPr>
              <a:t> </a:t>
            </a:r>
            <a:r>
              <a:rPr lang="en-US" sz="1600" dirty="0">
                <a:latin typeface="Calibri" panose="020F0502020204030204" pitchFamily="34" charset="0"/>
              </a:rPr>
              <a:t>the actual buy and sell transaction</a:t>
            </a:r>
          </a:p>
        </p:txBody>
      </p:sp>
      <p:sp>
        <p:nvSpPr>
          <p:cNvPr id="12" name="Rectangle 11"/>
          <p:cNvSpPr/>
          <p:nvPr/>
        </p:nvSpPr>
        <p:spPr>
          <a:xfrm>
            <a:off x="6498166" y="5642401"/>
            <a:ext cx="2243667" cy="830997"/>
          </a:xfrm>
          <a:prstGeom prst="rect">
            <a:avLst/>
          </a:prstGeom>
          <a:solidFill>
            <a:schemeClr val="accent1">
              <a:lumMod val="20000"/>
              <a:lumOff val="80000"/>
            </a:schemeClr>
          </a:solidFill>
        </p:spPr>
        <p:txBody>
          <a:bodyPr wrap="square" lIns="45720" rIns="45720" anchor="ctr" anchorCtr="1">
            <a:spAutoFit/>
          </a:bodyPr>
          <a:lstStyle/>
          <a:p>
            <a:pPr algn="ctr"/>
            <a:r>
              <a:rPr lang="en-US" sz="1600" dirty="0">
                <a:latin typeface="Calibri" panose="020F0502020204030204" pitchFamily="34" charset="0"/>
              </a:rPr>
              <a:t>Activities carried out </a:t>
            </a:r>
            <a:r>
              <a:rPr lang="en-US" sz="1600" b="1" u="sng" dirty="0">
                <a:solidFill>
                  <a:srgbClr val="923222"/>
                </a:solidFill>
                <a:effectLst>
                  <a:outerShdw blurRad="38100" dist="38100" dir="2700000" algn="tl">
                    <a:srgbClr val="000000">
                      <a:alpha val="43137"/>
                    </a:srgbClr>
                  </a:outerShdw>
                </a:effectLst>
                <a:latin typeface="Calibri" panose="020F0502020204030204" pitchFamily="34" charset="0"/>
              </a:rPr>
              <a:t>following</a:t>
            </a:r>
            <a:r>
              <a:rPr lang="en-US" sz="1600" dirty="0">
                <a:latin typeface="Calibri" panose="020F0502020204030204" pitchFamily="34" charset="0"/>
              </a:rPr>
              <a:t> the actual buy and sell transaction</a:t>
            </a:r>
          </a:p>
        </p:txBody>
      </p:sp>
      <p:sp>
        <p:nvSpPr>
          <p:cNvPr id="2" name="Slide Number Placeholder 1"/>
          <p:cNvSpPr>
            <a:spLocks noGrp="1"/>
          </p:cNvSpPr>
          <p:nvPr>
            <p:ph type="sldNum" sz="quarter" idx="4"/>
          </p:nvPr>
        </p:nvSpPr>
        <p:spPr>
          <a:xfrm>
            <a:off x="8839200" y="6591300"/>
            <a:ext cx="193674" cy="174779"/>
          </a:xfrm>
        </p:spPr>
        <p:txBody>
          <a:bodyPr/>
          <a:lstStyle/>
          <a:p>
            <a:fld id="{E66AA3EA-0569-43EF-BBA3-83FDB109D582}" type="slidenum">
              <a:rPr lang="en-US" smtClean="0"/>
              <a:pPr/>
              <a:t>33</a:t>
            </a:fld>
            <a:endParaRPr lang="en-US" dirty="0"/>
          </a:p>
        </p:txBody>
      </p:sp>
    </p:spTree>
    <p:extLst>
      <p:ext uri="{BB962C8B-B14F-4D97-AF65-F5344CB8AC3E}">
        <p14:creationId xmlns:p14="http://schemas.microsoft.com/office/powerpoint/2010/main" val="3590002539"/>
      </p:ext>
    </p:extLst>
  </p:cSld>
  <p:clrMapOvr>
    <a:masterClrMapping/>
  </p:clrMapOvr>
  <p:transition spd="slow">
    <p:pull dir="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idx="4294967295"/>
          </p:nvPr>
        </p:nvSpPr>
        <p:spPr>
          <a:xfrm>
            <a:off x="228600" y="160866"/>
            <a:ext cx="8439150" cy="440267"/>
          </a:xfrm>
          <a:noFill/>
          <a:ln w="9525">
            <a:noFill/>
            <a:miter lim="800000"/>
            <a:headEnd/>
            <a:tailEnd/>
          </a:ln>
        </p:spPr>
        <p:txBody>
          <a:bodyPr vert="horz" wrap="square" lIns="92075" tIns="46038" rIns="92075" bIns="46038" numCol="1" anchor="ctr" anchorCtr="0" compatLnSpc="1">
            <a:prstTxWarp prst="textNoShape">
              <a:avLst/>
            </a:prstTxWarp>
          </a:bodyPr>
          <a:lstStyle/>
          <a:p>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Discussion Outline</a:t>
            </a:r>
          </a:p>
        </p:txBody>
      </p:sp>
      <p:sp>
        <p:nvSpPr>
          <p:cNvPr id="39939" name="Rectangle 3"/>
          <p:cNvSpPr>
            <a:spLocks noGrp="1" noChangeArrowheads="1"/>
          </p:cNvSpPr>
          <p:nvPr>
            <p:ph type="body" sz="half" idx="4294967295"/>
          </p:nvPr>
        </p:nvSpPr>
        <p:spPr>
          <a:xfrm>
            <a:off x="228600" y="914400"/>
            <a:ext cx="6637867" cy="5867400"/>
          </a:xfrm>
        </p:spPr>
        <p:txBody>
          <a:bodyPr/>
          <a:lstStyle/>
          <a:p>
            <a:pPr marL="514350" lvl="1" indent="-514350">
              <a:spcBef>
                <a:spcPts val="600"/>
              </a:spcBef>
              <a:spcAft>
                <a:spcPts val="1200"/>
              </a:spcAft>
              <a:buClr>
                <a:schemeClr val="bg1">
                  <a:lumMod val="85000"/>
                </a:schemeClr>
              </a:buClr>
              <a:buSzPct val="115000"/>
              <a:buFont typeface="+mj-lt"/>
              <a:buAutoNum type="arabicPeriod"/>
            </a:pPr>
            <a:r>
              <a:rPr lang="en-US" altLang="en-US" sz="28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Defining Procurement and Purchasing</a:t>
            </a:r>
          </a:p>
          <a:p>
            <a:pPr marL="514350" lvl="1" indent="-514350">
              <a:spcBef>
                <a:spcPts val="600"/>
              </a:spcBef>
              <a:spcAft>
                <a:spcPts val="1200"/>
              </a:spcAft>
              <a:buClr>
                <a:schemeClr val="bg1">
                  <a:lumMod val="85000"/>
                </a:schemeClr>
              </a:buClr>
              <a:buSzPct val="115000"/>
              <a:buFont typeface="+mj-lt"/>
              <a:buAutoNum type="arabicPeriod"/>
            </a:pPr>
            <a:r>
              <a:rPr lang="en-US" altLang="en-US" sz="28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The Basic Purchasing Process</a:t>
            </a:r>
          </a:p>
          <a:p>
            <a:pPr marL="514350" lvl="1" indent="-514350">
              <a:spcBef>
                <a:spcPts val="600"/>
              </a:spcBef>
              <a:spcAft>
                <a:spcPts val="1200"/>
              </a:spcAft>
              <a:buClr>
                <a:schemeClr val="bg1">
                  <a:lumMod val="85000"/>
                </a:schemeClr>
              </a:buClr>
              <a:buSzPct val="115000"/>
              <a:buFont typeface="+mj-lt"/>
              <a:buAutoNum type="arabicPeriod"/>
            </a:pPr>
            <a:r>
              <a:rPr lang="en-US" altLang="en-US" sz="28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Financial Significance of Purchasing</a:t>
            </a:r>
          </a:p>
          <a:p>
            <a:pPr marL="514350" lvl="1" indent="-514350">
              <a:spcBef>
                <a:spcPts val="600"/>
              </a:spcBef>
              <a:spcAft>
                <a:spcPts val="1200"/>
              </a:spcAft>
              <a:buClr>
                <a:srgbClr val="923222"/>
              </a:buClr>
              <a:buSzPct val="115000"/>
              <a:buFont typeface="+mj-lt"/>
              <a:buAutoNum type="arabicPeriod"/>
            </a:pPr>
            <a:r>
              <a:rPr lang="en-US" altLang="en-US" sz="2800" dirty="0">
                <a:latin typeface="Calibri" panose="020F0502020204030204" pitchFamily="34" charset="0"/>
                <a:ea typeface="ＭＳ Ｐゴシック" panose="020B0600070205080204" pitchFamily="34" charset="-128"/>
                <a:cs typeface="Times New Roman" panose="02020603050405020304" pitchFamily="18" charset="0"/>
              </a:rPr>
              <a:t>Make versus Buy Decision</a:t>
            </a:r>
          </a:p>
          <a:p>
            <a:pPr marL="514350" lvl="1" indent="-514350">
              <a:spcBef>
                <a:spcPts val="600"/>
              </a:spcBef>
              <a:spcAft>
                <a:spcPts val="1200"/>
              </a:spcAft>
              <a:buClr>
                <a:schemeClr val="bg1">
                  <a:lumMod val="85000"/>
                </a:schemeClr>
              </a:buClr>
              <a:buSzPct val="115000"/>
              <a:buFont typeface="+mj-lt"/>
              <a:buAutoNum type="arabicPeriod"/>
            </a:pPr>
            <a:r>
              <a:rPr lang="en-US" altLang="en-US" sz="28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Organization of Purchasing</a:t>
            </a:r>
          </a:p>
          <a:p>
            <a:pPr marL="514350" lvl="1" indent="-514350">
              <a:spcBef>
                <a:spcPts val="600"/>
              </a:spcBef>
              <a:spcAft>
                <a:spcPts val="1200"/>
              </a:spcAft>
              <a:buClr>
                <a:schemeClr val="bg1">
                  <a:lumMod val="85000"/>
                </a:schemeClr>
              </a:buClr>
              <a:buSzPct val="115000"/>
              <a:buFont typeface="+mj-lt"/>
              <a:buAutoNum type="arabicPeriod"/>
            </a:pPr>
            <a:r>
              <a:rPr lang="en-US" altLang="en-US" sz="28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International Purchasing</a:t>
            </a:r>
          </a:p>
          <a:p>
            <a:pPr marL="514350" lvl="1" indent="-514350">
              <a:spcBef>
                <a:spcPts val="600"/>
              </a:spcBef>
              <a:spcAft>
                <a:spcPts val="1200"/>
              </a:spcAft>
              <a:buClr>
                <a:schemeClr val="bg1">
                  <a:lumMod val="85000"/>
                </a:schemeClr>
              </a:buClr>
              <a:buSzPct val="115000"/>
              <a:buFont typeface="+mj-lt"/>
              <a:buAutoNum type="arabicPeriod"/>
            </a:pPr>
            <a:r>
              <a:rPr lang="en-US" altLang="en-US" sz="28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Government &amp; Non-Profit Purchasing</a:t>
            </a:r>
          </a:p>
          <a:p>
            <a:pPr marL="514350" lvl="1" indent="-514350">
              <a:spcBef>
                <a:spcPts val="600"/>
              </a:spcBef>
              <a:spcAft>
                <a:spcPts val="1200"/>
              </a:spcAft>
              <a:buClr>
                <a:schemeClr val="bg1">
                  <a:lumMod val="85000"/>
                </a:schemeClr>
              </a:buClr>
              <a:buSzPct val="115000"/>
              <a:buFont typeface="+mj-lt"/>
              <a:buAutoNum type="arabicPeriod"/>
            </a:pPr>
            <a:r>
              <a:rPr lang="en-US" altLang="en-US" sz="28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Assessing and Improving the Purchasing Function</a:t>
            </a:r>
          </a:p>
          <a:p>
            <a:pPr marL="347663" lvl="1" indent="-347663">
              <a:spcBef>
                <a:spcPts val="600"/>
              </a:spcBef>
              <a:spcAft>
                <a:spcPts val="1200"/>
              </a:spcAft>
              <a:buClr>
                <a:srgbClr val="923222"/>
              </a:buClr>
              <a:buSzPct val="115000"/>
              <a:buFont typeface="Wingdings" panose="05000000000000000000" pitchFamily="2" charset="2"/>
              <a:buChar char="§"/>
            </a:pPr>
            <a:endParaRPr lang="en-US" altLang="en-US" sz="2800" dirty="0">
              <a:latin typeface="Calibri" panose="020F0502020204030204" pitchFamily="34" charset="0"/>
              <a:ea typeface="ＭＳ Ｐゴシック" panose="020B0600070205080204" pitchFamily="34" charset="-128"/>
              <a:cs typeface="Times New Roman" panose="02020603050405020304" pitchFamily="18" charset="0"/>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924" t="3210" r="6195" b="3086"/>
          <a:stretch/>
        </p:blipFill>
        <p:spPr>
          <a:xfrm flipH="1">
            <a:off x="5892801" y="1539830"/>
            <a:ext cx="3022599" cy="4949584"/>
          </a:xfrm>
          <a:prstGeom prst="rect">
            <a:avLst/>
          </a:prstGeom>
        </p:spPr>
      </p:pic>
      <p:sp>
        <p:nvSpPr>
          <p:cNvPr id="4" name="Slide Number Placeholder 3"/>
          <p:cNvSpPr>
            <a:spLocks noGrp="1"/>
          </p:cNvSpPr>
          <p:nvPr>
            <p:ph type="sldNum" sz="quarter" idx="4"/>
          </p:nvPr>
        </p:nvSpPr>
        <p:spPr>
          <a:xfrm>
            <a:off x="8839200" y="6591300"/>
            <a:ext cx="193674" cy="174779"/>
          </a:xfrm>
        </p:spPr>
        <p:txBody>
          <a:bodyPr/>
          <a:lstStyle/>
          <a:p>
            <a:fld id="{E66AA3EA-0569-43EF-BBA3-83FDB109D582}" type="slidenum">
              <a:rPr lang="en-US" smtClean="0"/>
              <a:pPr/>
              <a:t>34</a:t>
            </a:fld>
            <a:endParaRPr lang="en-US" dirty="0"/>
          </a:p>
        </p:txBody>
      </p:sp>
    </p:spTree>
    <p:extLst>
      <p:ext uri="{BB962C8B-B14F-4D97-AF65-F5344CB8AC3E}">
        <p14:creationId xmlns:p14="http://schemas.microsoft.com/office/powerpoint/2010/main" val="380657573"/>
      </p:ext>
    </p:extLst>
  </p:cSld>
  <p:clrMapOvr>
    <a:masterClrMapping/>
  </p:clrMapOvr>
  <p:transition spd="slow">
    <p:pull dir="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idx="4294967295"/>
          </p:nvPr>
        </p:nvSpPr>
        <p:spPr>
          <a:xfrm>
            <a:off x="228600" y="131233"/>
            <a:ext cx="8439150" cy="499533"/>
          </a:xfrm>
          <a:noFill/>
          <a:ln w="9525">
            <a:noFill/>
            <a:miter lim="800000"/>
            <a:headEnd/>
            <a:tailEnd/>
          </a:ln>
        </p:spPr>
        <p:txBody>
          <a:bodyPr vert="horz" wrap="square" lIns="92075" tIns="46038" rIns="92075" bIns="46038" numCol="1" anchor="ctr" anchorCtr="0" compatLnSpc="1">
            <a:prstTxWarp prst="textNoShape">
              <a:avLst/>
            </a:prstTxWarp>
          </a:bodyPr>
          <a:lstStyle/>
          <a:p>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The Make versus Buy Decision</a:t>
            </a:r>
          </a:p>
        </p:txBody>
      </p:sp>
      <p:sp>
        <p:nvSpPr>
          <p:cNvPr id="35843" name="Rectangle 3"/>
          <p:cNvSpPr>
            <a:spLocks noGrp="1" noChangeArrowheads="1"/>
          </p:cNvSpPr>
          <p:nvPr>
            <p:ph type="body" idx="4294967295"/>
          </p:nvPr>
        </p:nvSpPr>
        <p:spPr>
          <a:xfrm>
            <a:off x="228599" y="914400"/>
            <a:ext cx="8779933" cy="3733800"/>
          </a:xfrm>
        </p:spPr>
        <p:txBody>
          <a:bodyPr/>
          <a:lstStyle/>
          <a:p>
            <a:pPr marL="0" lvl="1" indent="0">
              <a:spcBef>
                <a:spcPts val="1200"/>
              </a:spcBef>
              <a:spcAft>
                <a:spcPts val="1200"/>
              </a:spcAft>
              <a:buNone/>
            </a:pPr>
            <a:r>
              <a:rPr lang="en-US" altLang="en-US" sz="2800" dirty="0">
                <a:latin typeface="Calibri" panose="020F0502020204030204" pitchFamily="34" charset="0"/>
                <a:ea typeface="ＭＳ Ｐゴシック" panose="020B0600070205080204" pitchFamily="34" charset="-128"/>
                <a:cs typeface="Times New Roman" panose="02020603050405020304" pitchFamily="18" charset="0"/>
              </a:rPr>
              <a:t>The Make versus Buy decision can be described as “the act of deciding whether to produce an item internally or buy the item from an outside supplier”. </a:t>
            </a:r>
          </a:p>
          <a:p>
            <a:pPr marL="457200" lvl="2" indent="0">
              <a:spcBef>
                <a:spcPts val="1200"/>
              </a:spcBef>
              <a:spcAft>
                <a:spcPts val="1200"/>
              </a:spcAft>
              <a:buNone/>
            </a:pPr>
            <a:r>
              <a:rPr lang="en-US" altLang="en-US" sz="2400" b="1"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Make: </a:t>
            </a:r>
            <a:r>
              <a:rPr lang="en-US" altLang="en-US" sz="2400" b="1"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 </a:t>
            </a: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Producing </a:t>
            </a:r>
            <a:r>
              <a:rPr lang="en-US" altLang="en-US" sz="2400" i="1" dirty="0">
                <a:latin typeface="Calibri" panose="020F0502020204030204" pitchFamily="34" charset="0"/>
                <a:ea typeface="ＭＳ Ｐゴシック" panose="020B0600070205080204" pitchFamily="34" charset="-128"/>
                <a:cs typeface="Times New Roman" panose="02020603050405020304" pitchFamily="18" charset="0"/>
              </a:rPr>
              <a:t>(i.e., manufacturing) </a:t>
            </a: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materials or products internally </a:t>
            </a:r>
            <a:r>
              <a:rPr lang="en-US" altLang="en-US" sz="2400" i="1" dirty="0">
                <a:latin typeface="Calibri" panose="020F0502020204030204" pitchFamily="34" charset="0"/>
                <a:ea typeface="ＭＳ Ｐゴシック" panose="020B0600070205080204" pitchFamily="34" charset="-128"/>
                <a:cs typeface="Times New Roman" panose="02020603050405020304" pitchFamily="18" charset="0"/>
              </a:rPr>
              <a:t>(i.e., in operations owned by the company). </a:t>
            </a:r>
          </a:p>
          <a:p>
            <a:pPr marL="457200" lvl="2" indent="0">
              <a:spcBef>
                <a:spcPts val="1200"/>
              </a:spcBef>
              <a:spcAft>
                <a:spcPts val="1200"/>
              </a:spcAft>
              <a:buNone/>
            </a:pPr>
            <a:r>
              <a:rPr lang="en-US" altLang="en-US" sz="2400" b="1"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Buy / Outsource: </a:t>
            </a:r>
            <a:r>
              <a:rPr lang="en-US" altLang="en-US" sz="2400" b="1"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 </a:t>
            </a: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Buying materials, components, or products from a supplier(s) instead of, or in addition to, making them in-house </a:t>
            </a:r>
            <a:r>
              <a:rPr lang="en-US" altLang="en-US" sz="2400" i="1" dirty="0">
                <a:latin typeface="Calibri" panose="020F0502020204030204" pitchFamily="34" charset="0"/>
                <a:ea typeface="ＭＳ Ｐゴシック" panose="020B0600070205080204" pitchFamily="34" charset="-128"/>
                <a:cs typeface="Times New Roman" panose="02020603050405020304" pitchFamily="18" charset="0"/>
              </a:rPr>
              <a:t>(i.e., buying from a 3rd-party external source)</a:t>
            </a: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 </a:t>
            </a:r>
          </a:p>
        </p:txBody>
      </p:sp>
      <p:sp>
        <p:nvSpPr>
          <p:cNvPr id="5" name="Rectangle 4"/>
          <p:cNvSpPr/>
          <p:nvPr/>
        </p:nvSpPr>
        <p:spPr>
          <a:xfrm>
            <a:off x="973667" y="5197901"/>
            <a:ext cx="3869267" cy="1077218"/>
          </a:xfrm>
          <a:prstGeom prst="rect">
            <a:avLst/>
          </a:prstGeom>
        </p:spPr>
        <p:txBody>
          <a:bodyPr wrap="square">
            <a:spAutoFit/>
          </a:bodyPr>
          <a:lstStyle/>
          <a:p>
            <a:pPr marL="296863" indent="-296863" algn="ctr">
              <a:spcBef>
                <a:spcPts val="0"/>
              </a:spcBef>
              <a:spcAft>
                <a:spcPts val="0"/>
              </a:spcAft>
              <a:buFontTx/>
              <a:buNone/>
            </a:pPr>
            <a:r>
              <a:rPr lang="en-US" altLang="en-US" sz="3200" b="1" i="1" dirty="0">
                <a:latin typeface="Calibri" panose="020F0502020204030204" pitchFamily="34" charset="0"/>
                <a:ea typeface="ＭＳ Ｐゴシック" panose="020B0600070205080204" pitchFamily="34" charset="-128"/>
                <a:cs typeface="Times New Roman" panose="02020603050405020304" pitchFamily="18" charset="0"/>
              </a:rPr>
              <a:t>Make –vs– Buy </a:t>
            </a:r>
          </a:p>
          <a:p>
            <a:pPr marL="296863" indent="-296863" algn="ctr">
              <a:spcBef>
                <a:spcPts val="0"/>
              </a:spcBef>
              <a:spcAft>
                <a:spcPts val="0"/>
              </a:spcAft>
              <a:buFontTx/>
              <a:buNone/>
            </a:pPr>
            <a:r>
              <a:rPr lang="en-US" altLang="en-US" sz="3200" b="1" i="1" dirty="0">
                <a:latin typeface="Calibri" panose="020F0502020204030204" pitchFamily="34" charset="0"/>
                <a:ea typeface="ＭＳ Ｐゴシック" panose="020B0600070205080204" pitchFamily="34" charset="-128"/>
                <a:cs typeface="Times New Roman" panose="02020603050405020304" pitchFamily="18" charset="0"/>
              </a:rPr>
              <a:t>is a </a:t>
            </a:r>
            <a:r>
              <a:rPr lang="en-US" altLang="en-US" sz="3200" b="1" i="1" u="sng" dirty="0">
                <a:latin typeface="Calibri" panose="020F0502020204030204" pitchFamily="34" charset="0"/>
                <a:ea typeface="ＭＳ Ｐゴシック" panose="020B0600070205080204" pitchFamily="34" charset="-128"/>
                <a:cs typeface="Times New Roman" panose="02020603050405020304" pitchFamily="18" charset="0"/>
              </a:rPr>
              <a:t>strategic</a:t>
            </a:r>
            <a:r>
              <a:rPr lang="en-US" altLang="en-US" sz="3200" b="1" i="1"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 </a:t>
            </a:r>
            <a:r>
              <a:rPr lang="en-US" altLang="en-US" sz="3200" b="1" i="1" dirty="0">
                <a:latin typeface="Calibri" panose="020F0502020204030204" pitchFamily="34" charset="0"/>
                <a:ea typeface="ＭＳ Ｐゴシック" panose="020B0600070205080204" pitchFamily="34" charset="-128"/>
                <a:cs typeface="Times New Roman" panose="02020603050405020304" pitchFamily="18" charset="0"/>
              </a:rPr>
              <a:t>decision</a:t>
            </a:r>
          </a:p>
        </p:txBody>
      </p:sp>
      <p:grpSp>
        <p:nvGrpSpPr>
          <p:cNvPr id="7" name="Group 6"/>
          <p:cNvGrpSpPr/>
          <p:nvPr/>
        </p:nvGrpSpPr>
        <p:grpSpPr>
          <a:xfrm>
            <a:off x="5410200" y="5059370"/>
            <a:ext cx="3234266" cy="1544630"/>
            <a:chOff x="5604933" y="5160970"/>
            <a:chExt cx="3234266" cy="154463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3620" t="7054" r="12635" b="11382"/>
            <a:stretch/>
          </p:blipFill>
          <p:spPr>
            <a:xfrm>
              <a:off x="5604933" y="5160970"/>
              <a:ext cx="3234266" cy="1544630"/>
            </a:xfrm>
            <a:prstGeom prst="rect">
              <a:avLst/>
            </a:prstGeom>
            <a:no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pic>
        <p:sp>
          <p:nvSpPr>
            <p:cNvPr id="6" name="TextBox 5"/>
            <p:cNvSpPr txBox="1"/>
            <p:nvPr/>
          </p:nvSpPr>
          <p:spPr>
            <a:xfrm>
              <a:off x="6816346" y="5425454"/>
              <a:ext cx="811441" cy="1015663"/>
            </a:xfrm>
            <a:prstGeom prst="rect">
              <a:avLst/>
            </a:prstGeom>
            <a:noFill/>
          </p:spPr>
          <p:txBody>
            <a:bodyPr wrap="none" rtlCol="0">
              <a:spAutoFit/>
            </a:bodyPr>
            <a:lstStyle/>
            <a:p>
              <a:pPr algn="ctr"/>
              <a:r>
                <a:rPr lang="en-US" sz="2000" dirty="0"/>
                <a:t>Make</a:t>
              </a:r>
            </a:p>
            <a:p>
              <a:pPr algn="ctr"/>
              <a:r>
                <a:rPr lang="en-US" sz="2000" dirty="0"/>
                <a:t>-vs-</a:t>
              </a:r>
            </a:p>
            <a:p>
              <a:pPr algn="ctr"/>
              <a:r>
                <a:rPr lang="en-US" sz="2000" dirty="0"/>
                <a:t>Buy</a:t>
              </a:r>
            </a:p>
          </p:txBody>
        </p:sp>
      </p:grpSp>
      <p:sp>
        <p:nvSpPr>
          <p:cNvPr id="8" name="Slide Number Placeholder 7"/>
          <p:cNvSpPr>
            <a:spLocks noGrp="1"/>
          </p:cNvSpPr>
          <p:nvPr>
            <p:ph type="sldNum" sz="quarter" idx="4"/>
          </p:nvPr>
        </p:nvSpPr>
        <p:spPr>
          <a:xfrm>
            <a:off x="8839200" y="6591300"/>
            <a:ext cx="193674" cy="174779"/>
          </a:xfrm>
        </p:spPr>
        <p:txBody>
          <a:bodyPr/>
          <a:lstStyle/>
          <a:p>
            <a:fld id="{E66AA3EA-0569-43EF-BBA3-83FDB109D582}" type="slidenum">
              <a:rPr lang="en-US" smtClean="0"/>
              <a:pPr/>
              <a:t>35</a:t>
            </a:fld>
            <a:endParaRPr lang="en-US" dirty="0"/>
          </a:p>
        </p:txBody>
      </p:sp>
    </p:spTree>
    <p:extLst>
      <p:ext uri="{BB962C8B-B14F-4D97-AF65-F5344CB8AC3E}">
        <p14:creationId xmlns:p14="http://schemas.microsoft.com/office/powerpoint/2010/main" val="859815109"/>
      </p:ext>
    </p:extLst>
  </p:cSld>
  <p:clrMapOvr>
    <a:masterClrMapping/>
  </p:clrMapOvr>
  <p:transition spd="slow">
    <p:pull dir="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914400"/>
            <a:ext cx="6400800" cy="952500"/>
          </a:xfrm>
        </p:spPr>
        <p:txBody>
          <a:bodyPr/>
          <a:lstStyle/>
          <a:p>
            <a:pPr marL="0" indent="0" algn="ctr">
              <a:spcBef>
                <a:spcPts val="1800"/>
              </a:spcBef>
              <a:spcAft>
                <a:spcPts val="1800"/>
              </a:spcAft>
              <a:buNone/>
            </a:pPr>
            <a:r>
              <a:rPr lang="en-US" sz="2800" dirty="0">
                <a:latin typeface="Calibri" panose="020F0502020204030204" pitchFamily="34" charset="0"/>
                <a:cs typeface="Calibri" panose="020F0502020204030204" pitchFamily="34" charset="0"/>
              </a:rPr>
              <a:t>The make-vs-buy decision is ultimately based on three key pillars:</a:t>
            </a:r>
          </a:p>
        </p:txBody>
      </p:sp>
      <p:sp>
        <p:nvSpPr>
          <p:cNvPr id="6" name="Rectangle 2"/>
          <p:cNvSpPr>
            <a:spLocks noGrp="1" noChangeArrowheads="1"/>
          </p:cNvSpPr>
          <p:nvPr>
            <p:ph type="title" idx="4294967295"/>
          </p:nvPr>
        </p:nvSpPr>
        <p:spPr>
          <a:xfrm>
            <a:off x="228600" y="131233"/>
            <a:ext cx="8439150" cy="499533"/>
          </a:xfrm>
          <a:noFill/>
          <a:ln w="9525">
            <a:noFill/>
            <a:miter lim="800000"/>
            <a:headEnd/>
            <a:tailEnd/>
          </a:ln>
        </p:spPr>
        <p:txBody>
          <a:bodyPr vert="horz" wrap="square" lIns="92075" tIns="46038" rIns="92075" bIns="46038" numCol="1" anchor="ctr" anchorCtr="0" compatLnSpc="1">
            <a:prstTxWarp prst="textNoShape">
              <a:avLst/>
            </a:prstTxWarp>
          </a:bodyPr>
          <a:lstStyle/>
          <a:p>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The Make versus Buy Decision</a:t>
            </a:r>
            <a:r>
              <a:rPr lang="en-US" sz="2000" b="0" i="1" kern="1200" dirty="0">
                <a:solidFill>
                  <a:srgbClr val="923222"/>
                </a:solidFill>
                <a:latin typeface="Calibri" panose="020F0502020204030204" pitchFamily="34" charset="0"/>
                <a:ea typeface="+mn-ea"/>
                <a:cs typeface="Arial" charset="0"/>
              </a:rPr>
              <a:t> (continued)</a:t>
            </a:r>
            <a:endPar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endParaRPr>
          </a:p>
        </p:txBody>
      </p:sp>
      <p:grpSp>
        <p:nvGrpSpPr>
          <p:cNvPr id="12" name="Group 11"/>
          <p:cNvGrpSpPr/>
          <p:nvPr/>
        </p:nvGrpSpPr>
        <p:grpSpPr>
          <a:xfrm>
            <a:off x="228600" y="2082800"/>
            <a:ext cx="8686799" cy="4415368"/>
            <a:chOff x="1053041" y="1960981"/>
            <a:chExt cx="7037917" cy="4477919"/>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6205" r="19544" b="10370"/>
            <a:stretch/>
          </p:blipFill>
          <p:spPr>
            <a:xfrm>
              <a:off x="1053041" y="1999675"/>
              <a:ext cx="7037917" cy="4439225"/>
            </a:xfrm>
            <a:prstGeom prst="rect">
              <a:avLst/>
            </a:prstGeom>
          </p:spPr>
        </p:pic>
        <p:sp>
          <p:nvSpPr>
            <p:cNvPr id="8" name="TextBox 7"/>
            <p:cNvSpPr txBox="1"/>
            <p:nvPr/>
          </p:nvSpPr>
          <p:spPr>
            <a:xfrm>
              <a:off x="1278906" y="1969448"/>
              <a:ext cx="2253368" cy="658322"/>
            </a:xfrm>
            <a:prstGeom prst="rect">
              <a:avLst/>
            </a:prstGeom>
            <a:noFill/>
          </p:spPr>
          <p:txBody>
            <a:bodyPr wrap="square" rtlCol="0">
              <a:spAutoFit/>
            </a:bodyPr>
            <a:lstStyle/>
            <a:p>
              <a:pPr algn="ctr">
                <a:lnSpc>
                  <a:spcPct val="75000"/>
                </a:lnSpc>
              </a:pPr>
              <a:r>
                <a:rPr lang="en-US"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Business </a:t>
              </a:r>
            </a:p>
            <a:p>
              <a:pPr algn="ctr">
                <a:lnSpc>
                  <a:spcPct val="75000"/>
                </a:lnSpc>
              </a:pPr>
              <a:r>
                <a:rPr lang="en-US"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Strategy</a:t>
              </a:r>
            </a:p>
          </p:txBody>
        </p:sp>
        <p:sp>
          <p:nvSpPr>
            <p:cNvPr id="9" name="TextBox 8"/>
            <p:cNvSpPr txBox="1"/>
            <p:nvPr/>
          </p:nvSpPr>
          <p:spPr>
            <a:xfrm>
              <a:off x="3465894" y="2223449"/>
              <a:ext cx="2253368" cy="381323"/>
            </a:xfrm>
            <a:prstGeom prst="rect">
              <a:avLst/>
            </a:prstGeom>
            <a:noFill/>
          </p:spPr>
          <p:txBody>
            <a:bodyPr wrap="square" rtlCol="0">
              <a:spAutoFit/>
            </a:bodyPr>
            <a:lstStyle/>
            <a:p>
              <a:pPr algn="ctr">
                <a:lnSpc>
                  <a:spcPct val="75000"/>
                </a:lnSpc>
              </a:pPr>
              <a:r>
                <a:rPr lang="en-US"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Risks</a:t>
              </a:r>
            </a:p>
          </p:txBody>
        </p:sp>
        <p:sp>
          <p:nvSpPr>
            <p:cNvPr id="10" name="TextBox 9"/>
            <p:cNvSpPr txBox="1"/>
            <p:nvPr/>
          </p:nvSpPr>
          <p:spPr>
            <a:xfrm>
              <a:off x="5653549" y="1960981"/>
              <a:ext cx="2253368" cy="658322"/>
            </a:xfrm>
            <a:prstGeom prst="rect">
              <a:avLst/>
            </a:prstGeom>
            <a:noFill/>
          </p:spPr>
          <p:txBody>
            <a:bodyPr wrap="square" rtlCol="0">
              <a:spAutoFit/>
            </a:bodyPr>
            <a:lstStyle/>
            <a:p>
              <a:pPr algn="ctr">
                <a:lnSpc>
                  <a:spcPct val="75000"/>
                </a:lnSpc>
              </a:pPr>
              <a:r>
                <a:rPr lang="en-US"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Economic</a:t>
              </a:r>
            </a:p>
            <a:p>
              <a:pPr algn="ctr">
                <a:lnSpc>
                  <a:spcPct val="75000"/>
                </a:lnSpc>
              </a:pPr>
              <a:r>
                <a:rPr lang="en-US"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Factors</a:t>
              </a:r>
            </a:p>
          </p:txBody>
        </p:sp>
      </p:grpSp>
      <p:sp>
        <p:nvSpPr>
          <p:cNvPr id="2" name="Slide Number Placeholder 1"/>
          <p:cNvSpPr>
            <a:spLocks noGrp="1"/>
          </p:cNvSpPr>
          <p:nvPr>
            <p:ph type="sldNum" sz="quarter" idx="4"/>
          </p:nvPr>
        </p:nvSpPr>
        <p:spPr>
          <a:xfrm>
            <a:off x="8839200" y="6591300"/>
            <a:ext cx="193674" cy="174779"/>
          </a:xfrm>
        </p:spPr>
        <p:txBody>
          <a:bodyPr/>
          <a:lstStyle/>
          <a:p>
            <a:fld id="{E66AA3EA-0569-43EF-BBA3-83FDB109D582}" type="slidenum">
              <a:rPr lang="en-US" smtClean="0"/>
              <a:pPr/>
              <a:t>36</a:t>
            </a:fld>
            <a:endParaRPr lang="en-US" dirty="0"/>
          </a:p>
        </p:txBody>
      </p:sp>
    </p:spTree>
    <p:extLst>
      <p:ext uri="{BB962C8B-B14F-4D97-AF65-F5344CB8AC3E}">
        <p14:creationId xmlns:p14="http://schemas.microsoft.com/office/powerpoint/2010/main" val="3192356510"/>
      </p:ext>
    </p:extLst>
  </p:cSld>
  <p:clrMapOvr>
    <a:masterClrMapping/>
  </p:clrMapOvr>
  <p:transition spd="slow">
    <p:pull dir="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27100"/>
            <a:ext cx="8686800" cy="4775200"/>
          </a:xfrm>
        </p:spPr>
        <p:txBody>
          <a:bodyPr/>
          <a:lstStyle/>
          <a:p>
            <a:pPr marL="0" indent="0">
              <a:spcBef>
                <a:spcPts val="1200"/>
              </a:spcBef>
              <a:spcAft>
                <a:spcPts val="1200"/>
              </a:spcAft>
              <a:buNone/>
            </a:pPr>
            <a:r>
              <a:rPr lang="en-US" sz="2400" b="1" dirty="0">
                <a:latin typeface="Calibri" panose="020F0502020204030204" pitchFamily="34" charset="0"/>
                <a:cs typeface="Calibri" panose="020F0502020204030204" pitchFamily="34" charset="0"/>
              </a:rPr>
              <a:t>Business Strategy</a:t>
            </a:r>
            <a:r>
              <a:rPr lang="en-US" sz="2400" dirty="0">
                <a:latin typeface="Calibri" panose="020F0502020204030204" pitchFamily="34" charset="0"/>
                <a:cs typeface="Calibri" panose="020F0502020204030204" pitchFamily="34" charset="0"/>
              </a:rPr>
              <a:t> includes the </a:t>
            </a:r>
            <a:r>
              <a:rPr lang="en-US" sz="2400" dirty="0">
                <a:solidFill>
                  <a:srgbClr val="923222"/>
                </a:solidFill>
                <a:latin typeface="Calibri" panose="020F0502020204030204" pitchFamily="34" charset="0"/>
                <a:cs typeface="Calibri" panose="020F0502020204030204" pitchFamily="34" charset="0"/>
              </a:rPr>
              <a:t>strategic importance </a:t>
            </a:r>
            <a:r>
              <a:rPr lang="en-US" sz="2400" dirty="0">
                <a:latin typeface="Calibri" panose="020F0502020204030204" pitchFamily="34" charset="0"/>
                <a:cs typeface="Calibri" panose="020F0502020204030204" pitchFamily="34" charset="0"/>
              </a:rPr>
              <a:t>to the company of the product or service that is being considered for outsourcing, as well as the </a:t>
            </a:r>
            <a:r>
              <a:rPr lang="en-US" sz="2400" dirty="0">
                <a:solidFill>
                  <a:srgbClr val="923222"/>
                </a:solidFill>
                <a:latin typeface="Calibri" panose="020F0502020204030204" pitchFamily="34" charset="0"/>
                <a:cs typeface="Calibri" panose="020F0502020204030204" pitchFamily="34" charset="0"/>
              </a:rPr>
              <a:t>process</a:t>
            </a:r>
            <a:r>
              <a:rPr lang="en-US" sz="2400" dirty="0">
                <a:latin typeface="Calibri" panose="020F0502020204030204" pitchFamily="34" charset="0"/>
                <a:cs typeface="Calibri" panose="020F0502020204030204" pitchFamily="34" charset="0"/>
              </a:rPr>
              <a:t>, </a:t>
            </a:r>
            <a:r>
              <a:rPr lang="en-US" sz="2400" dirty="0">
                <a:solidFill>
                  <a:srgbClr val="923222"/>
                </a:solidFill>
                <a:latin typeface="Calibri" panose="020F0502020204030204" pitchFamily="34" charset="0"/>
                <a:cs typeface="Calibri" panose="020F0502020204030204" pitchFamily="34" charset="0"/>
              </a:rPr>
              <a:t>technologies</a:t>
            </a:r>
            <a:r>
              <a:rPr lang="en-US" sz="2400" dirty="0">
                <a:latin typeface="Calibri" panose="020F0502020204030204" pitchFamily="34" charset="0"/>
                <a:cs typeface="Calibri" panose="020F0502020204030204" pitchFamily="34" charset="0"/>
              </a:rPr>
              <a:t>, or </a:t>
            </a:r>
            <a:r>
              <a:rPr lang="en-US" sz="2400" dirty="0">
                <a:solidFill>
                  <a:srgbClr val="923222"/>
                </a:solidFill>
                <a:latin typeface="Calibri" panose="020F0502020204030204" pitchFamily="34" charset="0"/>
                <a:cs typeface="Calibri" panose="020F0502020204030204" pitchFamily="34" charset="0"/>
              </a:rPr>
              <a:t>skills</a:t>
            </a:r>
            <a:r>
              <a:rPr lang="en-US" sz="2400" dirty="0">
                <a:latin typeface="Calibri" panose="020F0502020204030204" pitchFamily="34" charset="0"/>
                <a:cs typeface="Calibri" panose="020F0502020204030204" pitchFamily="34" charset="0"/>
              </a:rPr>
              <a:t> </a:t>
            </a:r>
            <a:r>
              <a:rPr lang="en-US" sz="2400" dirty="0">
                <a:solidFill>
                  <a:srgbClr val="923222"/>
                </a:solidFill>
                <a:latin typeface="Calibri" panose="020F0502020204030204" pitchFamily="34" charset="0"/>
                <a:cs typeface="Calibri" panose="020F0502020204030204" pitchFamily="34" charset="0"/>
              </a:rPr>
              <a:t>required</a:t>
            </a:r>
            <a:r>
              <a:rPr lang="en-US" sz="2400" dirty="0">
                <a:latin typeface="Calibri" panose="020F0502020204030204" pitchFamily="34" charset="0"/>
                <a:cs typeface="Calibri" panose="020F0502020204030204" pitchFamily="34" charset="0"/>
              </a:rPr>
              <a:t> to make the product or deliver the service. </a:t>
            </a:r>
          </a:p>
          <a:p>
            <a:pPr marL="457200" indent="-338138">
              <a:spcBef>
                <a:spcPts val="1200"/>
              </a:spcBef>
              <a:spcAft>
                <a:spcPts val="1200"/>
              </a:spcAft>
              <a:buClr>
                <a:srgbClr val="923222"/>
              </a:buClr>
              <a:buSzPct val="115000"/>
              <a:buFont typeface="Wingdings" panose="05000000000000000000" pitchFamily="2" charset="2"/>
              <a:buChar char="§"/>
            </a:pPr>
            <a:r>
              <a:rPr lang="en-US" sz="2400" dirty="0">
                <a:latin typeface="Calibri" panose="020F0502020204030204" pitchFamily="34" charset="0"/>
                <a:cs typeface="Calibri" panose="020F0502020204030204" pitchFamily="34" charset="0"/>
              </a:rPr>
              <a:t>These factors must be considered in </a:t>
            </a:r>
            <a:r>
              <a:rPr lang="en-US" sz="2400" dirty="0">
                <a:solidFill>
                  <a:srgbClr val="923222"/>
                </a:solidFill>
                <a:latin typeface="Calibri" panose="020F0502020204030204" pitchFamily="34" charset="0"/>
                <a:cs typeface="Calibri" panose="020F0502020204030204" pitchFamily="34" charset="0"/>
              </a:rPr>
              <a:t>today</a:t>
            </a:r>
            <a:r>
              <a:rPr lang="en-US" sz="2400" dirty="0">
                <a:latin typeface="Calibri" panose="020F0502020204030204" pitchFamily="34" charset="0"/>
                <a:cs typeface="Calibri" panose="020F0502020204030204" pitchFamily="34" charset="0"/>
              </a:rPr>
              <a:t>’s environment as well as how they may change in the </a:t>
            </a:r>
            <a:r>
              <a:rPr lang="en-US" sz="2400" dirty="0">
                <a:solidFill>
                  <a:srgbClr val="923222"/>
                </a:solidFill>
                <a:latin typeface="Calibri" panose="020F0502020204030204" pitchFamily="34" charset="0"/>
                <a:cs typeface="Calibri" panose="020F0502020204030204" pitchFamily="34" charset="0"/>
              </a:rPr>
              <a:t>future</a:t>
            </a:r>
            <a:r>
              <a:rPr lang="en-US" sz="2400" dirty="0">
                <a:latin typeface="Calibri" panose="020F0502020204030204" pitchFamily="34" charset="0"/>
                <a:cs typeface="Calibri" panose="020F0502020204030204" pitchFamily="34" charset="0"/>
              </a:rPr>
              <a:t>.</a:t>
            </a:r>
          </a:p>
          <a:p>
            <a:pPr marL="457200" indent="-338138">
              <a:spcBef>
                <a:spcPts val="1200"/>
              </a:spcBef>
              <a:spcAft>
                <a:spcPts val="1200"/>
              </a:spcAft>
              <a:buClr>
                <a:srgbClr val="923222"/>
              </a:buClr>
              <a:buSzPct val="115000"/>
              <a:buFont typeface="Wingdings" panose="05000000000000000000" pitchFamily="2" charset="2"/>
              <a:buChar char="§"/>
            </a:pPr>
            <a:r>
              <a:rPr lang="en-US" sz="2400" dirty="0">
                <a:latin typeface="Calibri" panose="020F0502020204030204" pitchFamily="34" charset="0"/>
                <a:cs typeface="Calibri" panose="020F0502020204030204" pitchFamily="34" charset="0"/>
              </a:rPr>
              <a:t>As a rule, it is desirable to choose </a:t>
            </a:r>
            <a:r>
              <a:rPr lang="en-US" sz="2400" dirty="0">
                <a:solidFill>
                  <a:srgbClr val="923222"/>
                </a:solidFill>
                <a:latin typeface="Calibri" panose="020F0502020204030204" pitchFamily="34" charset="0"/>
                <a:cs typeface="Calibri" panose="020F0502020204030204" pitchFamily="34" charset="0"/>
              </a:rPr>
              <a:t>in-house</a:t>
            </a:r>
            <a:r>
              <a:rPr lang="en-US" sz="2400" dirty="0">
                <a:latin typeface="Calibri" panose="020F0502020204030204" pitchFamily="34" charset="0"/>
                <a:cs typeface="Calibri" panose="020F0502020204030204" pitchFamily="34" charset="0"/>
              </a:rPr>
              <a:t> capabilities when a product or a function is </a:t>
            </a:r>
            <a:r>
              <a:rPr lang="en-US" sz="2400" dirty="0">
                <a:solidFill>
                  <a:srgbClr val="923222"/>
                </a:solidFill>
                <a:latin typeface="Calibri" panose="020F0502020204030204" pitchFamily="34" charset="0"/>
                <a:cs typeface="Calibri" panose="020F0502020204030204" pitchFamily="34" charset="0"/>
              </a:rPr>
              <a:t>critical</a:t>
            </a:r>
            <a:r>
              <a:rPr lang="en-US" sz="2400" dirty="0">
                <a:latin typeface="Calibri" panose="020F0502020204030204" pitchFamily="34" charset="0"/>
                <a:cs typeface="Calibri" panose="020F0502020204030204" pitchFamily="34" charset="0"/>
              </a:rPr>
              <a:t> to a company’s performance or is considered a </a:t>
            </a:r>
            <a:r>
              <a:rPr lang="en-US" sz="2400" dirty="0">
                <a:solidFill>
                  <a:srgbClr val="923222"/>
                </a:solidFill>
                <a:latin typeface="Calibri" panose="020F0502020204030204" pitchFamily="34" charset="0"/>
                <a:cs typeface="Calibri" panose="020F0502020204030204" pitchFamily="34" charset="0"/>
              </a:rPr>
              <a:t>core operation</a:t>
            </a:r>
            <a:r>
              <a:rPr lang="en-US" sz="2400" dirty="0">
                <a:latin typeface="Calibri" panose="020F0502020204030204" pitchFamily="34" charset="0"/>
                <a:cs typeface="Calibri" panose="020F0502020204030204" pitchFamily="34" charset="0"/>
              </a:rPr>
              <a:t>.</a:t>
            </a:r>
          </a:p>
          <a:p>
            <a:pPr>
              <a:spcBef>
                <a:spcPts val="1200"/>
              </a:spcBef>
              <a:spcAft>
                <a:spcPts val="1200"/>
              </a:spcAft>
            </a:pPr>
            <a:endParaRPr lang="en-US" sz="2400" dirty="0">
              <a:latin typeface="Calibri" panose="020F0502020204030204" pitchFamily="34" charset="0"/>
              <a:cs typeface="Calibri" panose="020F0502020204030204" pitchFamily="34" charset="0"/>
            </a:endParaRPr>
          </a:p>
        </p:txBody>
      </p:sp>
      <p:sp>
        <p:nvSpPr>
          <p:cNvPr id="6" name="Rectangle 2"/>
          <p:cNvSpPr>
            <a:spLocks noGrp="1" noChangeArrowheads="1"/>
          </p:cNvSpPr>
          <p:nvPr>
            <p:ph type="title" idx="4294967295"/>
          </p:nvPr>
        </p:nvSpPr>
        <p:spPr>
          <a:xfrm>
            <a:off x="228600" y="131233"/>
            <a:ext cx="8439150" cy="499533"/>
          </a:xfrm>
          <a:noFill/>
          <a:ln w="9525">
            <a:noFill/>
            <a:miter lim="800000"/>
            <a:headEnd/>
            <a:tailEnd/>
          </a:ln>
        </p:spPr>
        <p:txBody>
          <a:bodyPr vert="horz" wrap="square" lIns="92075" tIns="46038" rIns="92075" bIns="46038" numCol="1" anchor="ctr" anchorCtr="0" compatLnSpc="1">
            <a:prstTxWarp prst="textNoShape">
              <a:avLst/>
            </a:prstTxWarp>
          </a:bodyPr>
          <a:lstStyle/>
          <a:p>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Pillar #1 - Business Strategy</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7467" y="4693898"/>
            <a:ext cx="4131733" cy="1897402"/>
          </a:xfrm>
          <a:prstGeom prst="rect">
            <a:avLst/>
          </a:prstGeom>
        </p:spPr>
      </p:pic>
      <p:sp>
        <p:nvSpPr>
          <p:cNvPr id="7" name="Slide Number Placeholder 6"/>
          <p:cNvSpPr>
            <a:spLocks noGrp="1"/>
          </p:cNvSpPr>
          <p:nvPr>
            <p:ph type="sldNum" sz="quarter" idx="4"/>
          </p:nvPr>
        </p:nvSpPr>
        <p:spPr>
          <a:xfrm>
            <a:off x="8839200" y="6591300"/>
            <a:ext cx="193674" cy="174779"/>
          </a:xfrm>
        </p:spPr>
        <p:txBody>
          <a:bodyPr/>
          <a:lstStyle/>
          <a:p>
            <a:fld id="{E66AA3EA-0569-43EF-BBA3-83FDB109D582}" type="slidenum">
              <a:rPr lang="en-US" smtClean="0"/>
              <a:pPr/>
              <a:t>37</a:t>
            </a:fld>
            <a:endParaRPr lang="en-US" dirty="0"/>
          </a:p>
        </p:txBody>
      </p:sp>
    </p:spTree>
    <p:extLst>
      <p:ext uri="{BB962C8B-B14F-4D97-AF65-F5344CB8AC3E}">
        <p14:creationId xmlns:p14="http://schemas.microsoft.com/office/powerpoint/2010/main" val="35139977"/>
      </p:ext>
    </p:extLst>
  </p:cSld>
  <p:clrMapOvr>
    <a:masterClrMapping/>
  </p:clrMapOvr>
  <p:transition spd="slow">
    <p:pull dir="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27100"/>
            <a:ext cx="8686800" cy="5600700"/>
          </a:xfrm>
        </p:spPr>
        <p:txBody>
          <a:bodyPr/>
          <a:lstStyle/>
          <a:p>
            <a:pPr marL="0" indent="0">
              <a:spcBef>
                <a:spcPts val="1200"/>
              </a:spcBef>
              <a:spcAft>
                <a:spcPts val="1200"/>
              </a:spcAft>
              <a:buNone/>
            </a:pPr>
            <a:r>
              <a:rPr lang="en-US" sz="2400" b="1" dirty="0">
                <a:latin typeface="Calibri" panose="020F0502020204030204" pitchFamily="34" charset="0"/>
                <a:cs typeface="Calibri" panose="020F0502020204030204" pitchFamily="34" charset="0"/>
              </a:rPr>
              <a:t>Risks</a:t>
            </a:r>
            <a:r>
              <a:rPr lang="en-US" sz="2400" dirty="0">
                <a:latin typeface="Calibri" panose="020F0502020204030204" pitchFamily="34" charset="0"/>
                <a:cs typeface="Calibri" panose="020F0502020204030204" pitchFamily="34" charset="0"/>
              </a:rPr>
              <a:t> include lower quality, reliability, and predictability of outsourced solutions as compared with in-house manufacturing or services, as well as risks inherent in the process of identifying and selecting the </a:t>
            </a:r>
            <a:r>
              <a:rPr lang="en-US" sz="2400" dirty="0">
                <a:solidFill>
                  <a:srgbClr val="923222"/>
                </a:solidFill>
                <a:latin typeface="Calibri" panose="020F0502020204030204" pitchFamily="34" charset="0"/>
                <a:cs typeface="Calibri" panose="020F0502020204030204" pitchFamily="34" charset="0"/>
              </a:rPr>
              <a:t>right supplier </a:t>
            </a:r>
            <a:r>
              <a:rPr lang="en-US" sz="2400" dirty="0">
                <a:latin typeface="Calibri" panose="020F0502020204030204" pitchFamily="34" charset="0"/>
                <a:cs typeface="Calibri" panose="020F0502020204030204" pitchFamily="34" charset="0"/>
              </a:rPr>
              <a:t>and structuring a workable ongoing relationship.</a:t>
            </a:r>
          </a:p>
          <a:p>
            <a:pPr marL="457200" indent="-338138">
              <a:spcBef>
                <a:spcPts val="600"/>
              </a:spcBef>
              <a:spcAft>
                <a:spcPts val="600"/>
              </a:spcAft>
              <a:buClr>
                <a:srgbClr val="923222"/>
              </a:buClr>
              <a:buSzPct val="115000"/>
              <a:buFont typeface="Wingdings" panose="05000000000000000000" pitchFamily="2" charset="2"/>
              <a:buChar char="§"/>
            </a:pPr>
            <a:r>
              <a:rPr lang="en-US" sz="2400" dirty="0">
                <a:latin typeface="Calibri" panose="020F0502020204030204" pitchFamily="34" charset="0"/>
                <a:cs typeface="Calibri" panose="020F0502020204030204" pitchFamily="34" charset="0"/>
              </a:rPr>
              <a:t>When there are </a:t>
            </a:r>
            <a:r>
              <a:rPr lang="en-US" sz="2400" dirty="0">
                <a:solidFill>
                  <a:srgbClr val="923222"/>
                </a:solidFill>
                <a:latin typeface="Calibri" panose="020F0502020204030204" pitchFamily="34" charset="0"/>
                <a:cs typeface="Calibri" panose="020F0502020204030204" pitchFamily="34" charset="0"/>
              </a:rPr>
              <a:t>multiple suppliers</a:t>
            </a:r>
            <a:r>
              <a:rPr lang="en-US" sz="2400" dirty="0">
                <a:latin typeface="Calibri" panose="020F0502020204030204" pitchFamily="34" charset="0"/>
                <a:cs typeface="Calibri" panose="020F0502020204030204" pitchFamily="34" charset="0"/>
              </a:rPr>
              <a:t>, a single failure in the supply chain may not be fatal.</a:t>
            </a:r>
          </a:p>
          <a:p>
            <a:pPr marL="457200" indent="-338138">
              <a:spcBef>
                <a:spcPts val="600"/>
              </a:spcBef>
              <a:spcAft>
                <a:spcPts val="600"/>
              </a:spcAft>
              <a:buClr>
                <a:srgbClr val="923222"/>
              </a:buClr>
              <a:buSzPct val="115000"/>
              <a:buFont typeface="Wingdings" panose="05000000000000000000" pitchFamily="2" charset="2"/>
              <a:buChar char="§"/>
            </a:pPr>
            <a:r>
              <a:rPr lang="en-US" sz="2400" dirty="0">
                <a:latin typeface="Calibri" panose="020F0502020204030204" pitchFamily="34" charset="0"/>
                <a:cs typeface="Calibri" panose="020F0502020204030204" pitchFamily="34" charset="0"/>
              </a:rPr>
              <a:t>When suppliers are </a:t>
            </a:r>
            <a:r>
              <a:rPr lang="en-US" sz="2400" dirty="0">
                <a:solidFill>
                  <a:srgbClr val="923222"/>
                </a:solidFill>
                <a:latin typeface="Calibri" panose="020F0502020204030204" pitchFamily="34" charset="0"/>
                <a:cs typeface="Calibri" panose="020F0502020204030204" pitchFamily="34" charset="0"/>
              </a:rPr>
              <a:t>making components </a:t>
            </a:r>
            <a:r>
              <a:rPr lang="en-US" sz="2400" dirty="0">
                <a:latin typeface="Calibri" panose="020F0502020204030204" pitchFamily="34" charset="0"/>
                <a:cs typeface="Calibri" panose="020F0502020204030204" pitchFamily="34" charset="0"/>
              </a:rPr>
              <a:t>rather than finished products, manufacturing errors will likely be </a:t>
            </a:r>
            <a:r>
              <a:rPr lang="en-US" sz="2400" dirty="0">
                <a:solidFill>
                  <a:srgbClr val="923222"/>
                </a:solidFill>
                <a:latin typeface="Calibri" panose="020F0502020204030204" pitchFamily="34" charset="0"/>
                <a:cs typeface="Calibri" panose="020F0502020204030204" pitchFamily="34" charset="0"/>
              </a:rPr>
              <a:t>caught during assembly </a:t>
            </a:r>
            <a:r>
              <a:rPr lang="en-US" sz="2400" dirty="0">
                <a:latin typeface="Calibri" panose="020F0502020204030204" pitchFamily="34" charset="0"/>
                <a:cs typeface="Calibri" panose="020F0502020204030204" pitchFamily="34" charset="0"/>
              </a:rPr>
              <a:t>and not be passed on to the consumer directly.</a:t>
            </a:r>
          </a:p>
          <a:p>
            <a:pPr marL="457200" indent="-338138">
              <a:spcBef>
                <a:spcPts val="600"/>
              </a:spcBef>
              <a:spcAft>
                <a:spcPts val="600"/>
              </a:spcAft>
              <a:buClr>
                <a:srgbClr val="923222"/>
              </a:buClr>
              <a:buSzPct val="115000"/>
              <a:buFont typeface="Wingdings" panose="05000000000000000000" pitchFamily="2" charset="2"/>
              <a:buChar char="§"/>
            </a:pPr>
            <a:r>
              <a:rPr lang="en-US" sz="2400" dirty="0">
                <a:latin typeface="Calibri" panose="020F0502020204030204" pitchFamily="34" charset="0"/>
                <a:cs typeface="Calibri" panose="020F0502020204030204" pitchFamily="34" charset="0"/>
              </a:rPr>
              <a:t>Because outsourcing introduces such a wide array of new risks, companies must be keenly aware of any potential pitfalls with suppliers, and </a:t>
            </a:r>
            <a:r>
              <a:rPr lang="en-US" sz="2400" dirty="0">
                <a:solidFill>
                  <a:srgbClr val="923222"/>
                </a:solidFill>
                <a:latin typeface="Calibri" panose="020F0502020204030204" pitchFamily="34" charset="0"/>
                <a:cs typeface="Calibri" panose="020F0502020204030204" pitchFamily="34" charset="0"/>
              </a:rPr>
              <a:t>evaluate outsourcing partners</a:t>
            </a:r>
            <a:r>
              <a:rPr lang="en-US" sz="2400" dirty="0">
                <a:latin typeface="Calibri" panose="020F0502020204030204" pitchFamily="34" charset="0"/>
                <a:cs typeface="Calibri" panose="020F0502020204030204" pitchFamily="34" charset="0"/>
              </a:rPr>
              <a:t> based on their </a:t>
            </a:r>
            <a:r>
              <a:rPr lang="en-US" sz="2400" dirty="0">
                <a:solidFill>
                  <a:srgbClr val="923222"/>
                </a:solidFill>
                <a:latin typeface="Calibri" panose="020F0502020204030204" pitchFamily="34" charset="0"/>
                <a:cs typeface="Calibri" panose="020F0502020204030204" pitchFamily="34" charset="0"/>
              </a:rPr>
              <a:t>importance to the organization</a:t>
            </a:r>
            <a:r>
              <a:rPr lang="en-US" sz="2400" dirty="0">
                <a:latin typeface="Calibri" panose="020F0502020204030204" pitchFamily="34" charset="0"/>
                <a:cs typeface="Calibri" panose="020F0502020204030204" pitchFamily="34" charset="0"/>
              </a:rPr>
              <a:t>.</a:t>
            </a:r>
            <a:endParaRPr lang="en-US" sz="2800" dirty="0">
              <a:latin typeface="Calibri" panose="020F0502020204030204" pitchFamily="34" charset="0"/>
              <a:cs typeface="Calibri" panose="020F0502020204030204" pitchFamily="34" charset="0"/>
            </a:endParaRPr>
          </a:p>
        </p:txBody>
      </p:sp>
      <p:sp>
        <p:nvSpPr>
          <p:cNvPr id="6" name="Rectangle 2"/>
          <p:cNvSpPr>
            <a:spLocks noGrp="1" noChangeArrowheads="1"/>
          </p:cNvSpPr>
          <p:nvPr>
            <p:ph type="title" idx="4294967295"/>
          </p:nvPr>
        </p:nvSpPr>
        <p:spPr>
          <a:xfrm>
            <a:off x="228600" y="131233"/>
            <a:ext cx="8439150" cy="499533"/>
          </a:xfrm>
          <a:noFill/>
          <a:ln w="9525">
            <a:noFill/>
            <a:miter lim="800000"/>
            <a:headEnd/>
            <a:tailEnd/>
          </a:ln>
        </p:spPr>
        <p:txBody>
          <a:bodyPr vert="horz" wrap="square" lIns="92075" tIns="46038" rIns="92075" bIns="46038" numCol="1" anchor="ctr" anchorCtr="0" compatLnSpc="1">
            <a:prstTxWarp prst="textNoShape">
              <a:avLst/>
            </a:prstTxWarp>
          </a:bodyPr>
          <a:lstStyle/>
          <a:p>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Pillar #2 - Risks</a:t>
            </a:r>
          </a:p>
        </p:txBody>
      </p:sp>
      <p:sp>
        <p:nvSpPr>
          <p:cNvPr id="2" name="Slide Number Placeholder 1"/>
          <p:cNvSpPr>
            <a:spLocks noGrp="1"/>
          </p:cNvSpPr>
          <p:nvPr>
            <p:ph type="sldNum" sz="quarter" idx="4"/>
          </p:nvPr>
        </p:nvSpPr>
        <p:spPr>
          <a:xfrm>
            <a:off x="8839200" y="6591300"/>
            <a:ext cx="193674" cy="174779"/>
          </a:xfrm>
        </p:spPr>
        <p:txBody>
          <a:bodyPr/>
          <a:lstStyle/>
          <a:p>
            <a:fld id="{E66AA3EA-0569-43EF-BBA3-83FDB109D582}" type="slidenum">
              <a:rPr lang="en-US" smtClean="0"/>
              <a:pPr/>
              <a:t>38</a:t>
            </a:fld>
            <a:endParaRPr lang="en-US" dirty="0"/>
          </a:p>
        </p:txBody>
      </p:sp>
    </p:spTree>
    <p:extLst>
      <p:ext uri="{BB962C8B-B14F-4D97-AF65-F5344CB8AC3E}">
        <p14:creationId xmlns:p14="http://schemas.microsoft.com/office/powerpoint/2010/main" val="100001389"/>
      </p:ext>
    </p:extLst>
  </p:cSld>
  <p:clrMapOvr>
    <a:masterClrMapping/>
  </p:clrMapOvr>
  <p:transition spd="slow">
    <p:pull dir="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27100"/>
            <a:ext cx="8686800" cy="4775200"/>
          </a:xfrm>
        </p:spPr>
        <p:txBody>
          <a:bodyPr/>
          <a:lstStyle/>
          <a:p>
            <a:pPr marL="0" indent="0">
              <a:buNone/>
            </a:pPr>
            <a:r>
              <a:rPr lang="en-US" sz="2800" b="1" dirty="0">
                <a:latin typeface="Calibri" panose="020F0502020204030204" pitchFamily="34" charset="0"/>
                <a:cs typeface="Calibri" panose="020F0502020204030204" pitchFamily="34" charset="0"/>
              </a:rPr>
              <a:t>Economic Factors</a:t>
            </a:r>
            <a:r>
              <a:rPr lang="en-US" sz="2800" dirty="0">
                <a:latin typeface="Calibri" panose="020F0502020204030204" pitchFamily="34" charset="0"/>
                <a:cs typeface="Calibri" panose="020F0502020204030204" pitchFamily="34" charset="0"/>
              </a:rPr>
              <a:t> include the impact of outsourcing on capital expenditures, return on invested capital, and </a:t>
            </a:r>
            <a:r>
              <a:rPr lang="en-US" sz="2800" dirty="0">
                <a:solidFill>
                  <a:srgbClr val="923222"/>
                </a:solidFill>
                <a:latin typeface="Calibri" panose="020F0502020204030204" pitchFamily="34" charset="0"/>
                <a:cs typeface="Calibri" panose="020F0502020204030204" pitchFamily="34" charset="0"/>
              </a:rPr>
              <a:t>return on assets</a:t>
            </a:r>
            <a:r>
              <a:rPr lang="en-US" sz="2800" dirty="0">
                <a:latin typeface="Calibri" panose="020F0502020204030204" pitchFamily="34" charset="0"/>
                <a:cs typeface="Calibri" panose="020F0502020204030204" pitchFamily="34" charset="0"/>
              </a:rPr>
              <a:t>, as well as the possible </a:t>
            </a:r>
            <a:r>
              <a:rPr lang="en-US" sz="2800" dirty="0">
                <a:solidFill>
                  <a:srgbClr val="923222"/>
                </a:solidFill>
                <a:latin typeface="Calibri" panose="020F0502020204030204" pitchFamily="34" charset="0"/>
                <a:cs typeface="Calibri" panose="020F0502020204030204" pitchFamily="34" charset="0"/>
              </a:rPr>
              <a:t>savings</a:t>
            </a:r>
            <a:r>
              <a:rPr lang="en-US" sz="2800" dirty="0">
                <a:latin typeface="Calibri" panose="020F0502020204030204" pitchFamily="34" charset="0"/>
                <a:cs typeface="Calibri" panose="020F0502020204030204" pitchFamily="34" charset="0"/>
              </a:rPr>
              <a:t> achieved through outsourcing.</a:t>
            </a:r>
            <a:endParaRPr lang="en-US" sz="2400" dirty="0">
              <a:latin typeface="Calibri" panose="020F0502020204030204" pitchFamily="34" charset="0"/>
              <a:cs typeface="Calibri" panose="020F0502020204030204" pitchFamily="34" charset="0"/>
            </a:endParaRPr>
          </a:p>
        </p:txBody>
      </p:sp>
      <p:sp>
        <p:nvSpPr>
          <p:cNvPr id="6" name="Rectangle 2"/>
          <p:cNvSpPr>
            <a:spLocks noGrp="1" noChangeArrowheads="1"/>
          </p:cNvSpPr>
          <p:nvPr>
            <p:ph type="title" idx="4294967295"/>
          </p:nvPr>
        </p:nvSpPr>
        <p:spPr>
          <a:xfrm>
            <a:off x="228600" y="131233"/>
            <a:ext cx="8439150" cy="499533"/>
          </a:xfrm>
          <a:noFill/>
          <a:ln w="9525">
            <a:noFill/>
            <a:miter lim="800000"/>
            <a:headEnd/>
            <a:tailEnd/>
          </a:ln>
        </p:spPr>
        <p:txBody>
          <a:bodyPr vert="horz" wrap="square" lIns="92075" tIns="46038" rIns="92075" bIns="46038" numCol="1" anchor="ctr" anchorCtr="0" compatLnSpc="1">
            <a:prstTxWarp prst="textNoShape">
              <a:avLst/>
            </a:prstTxWarp>
          </a:bodyPr>
          <a:lstStyle/>
          <a:p>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Pillar #3 - Economic Factors</a:t>
            </a:r>
          </a:p>
        </p:txBody>
      </p:sp>
      <p:pic>
        <p:nvPicPr>
          <p:cNvPr id="1026" name="Picture 2" descr="Image result for make versus bu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3086100"/>
            <a:ext cx="5029200" cy="321945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4"/>
          </p:nvPr>
        </p:nvSpPr>
        <p:spPr>
          <a:xfrm>
            <a:off x="8839200" y="6591300"/>
            <a:ext cx="193674" cy="174779"/>
          </a:xfrm>
        </p:spPr>
        <p:txBody>
          <a:bodyPr/>
          <a:lstStyle/>
          <a:p>
            <a:fld id="{E66AA3EA-0569-43EF-BBA3-83FDB109D582}" type="slidenum">
              <a:rPr lang="en-US" smtClean="0"/>
              <a:pPr/>
              <a:t>39</a:t>
            </a:fld>
            <a:endParaRPr lang="en-US" dirty="0"/>
          </a:p>
        </p:txBody>
      </p:sp>
    </p:spTree>
    <p:extLst>
      <p:ext uri="{BB962C8B-B14F-4D97-AF65-F5344CB8AC3E}">
        <p14:creationId xmlns:p14="http://schemas.microsoft.com/office/powerpoint/2010/main" val="317566772"/>
      </p:ext>
    </p:extLst>
  </p:cSld>
  <p:clrMapOvr>
    <a:masterClrMapping/>
  </p:clrMapOvr>
  <p:transition spd="slow">
    <p:pull dir="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Grp="1" noChangeArrowheads="1"/>
          </p:cNvSpPr>
          <p:nvPr>
            <p:ph type="body" idx="4294967295"/>
          </p:nvPr>
        </p:nvSpPr>
        <p:spPr>
          <a:xfrm>
            <a:off x="236802" y="914400"/>
            <a:ext cx="8670396" cy="2743200"/>
          </a:xfrm>
        </p:spPr>
        <p:txBody>
          <a:bodyPr/>
          <a:lstStyle/>
          <a:p>
            <a:pPr marL="0" indent="0">
              <a:spcBef>
                <a:spcPts val="0"/>
              </a:spcBef>
              <a:spcAft>
                <a:spcPts val="600"/>
              </a:spcAft>
              <a:buClr>
                <a:srgbClr val="923222"/>
              </a:buClr>
              <a:buSzPct val="115000"/>
              <a:buNone/>
            </a:pPr>
            <a:r>
              <a:rPr lang="en-US" altLang="en-US" sz="2800" b="1" dirty="0">
                <a:latin typeface="Calibri" panose="020F0502020204030204" pitchFamily="34" charset="0"/>
                <a:ea typeface="ＭＳ Ｐゴシック" panose="020B0600070205080204" pitchFamily="34" charset="-128"/>
                <a:cs typeface="Times New Roman" panose="02020603050405020304" pitchFamily="18" charset="0"/>
              </a:rPr>
              <a:t>Procurement</a:t>
            </a:r>
            <a:r>
              <a:rPr lang="en-US" altLang="en-US" sz="2800" dirty="0">
                <a:latin typeface="Calibri" panose="020F0502020204030204" pitchFamily="34" charset="0"/>
                <a:ea typeface="ＭＳ Ｐゴシック" panose="020B0600070205080204" pitchFamily="34" charset="-128"/>
                <a:cs typeface="Times New Roman" panose="02020603050405020304" pitchFamily="18" charset="0"/>
              </a:rPr>
              <a:t> - The process of selecting and vetting suppliers, negotiating contracts, establishing payment terms, and the actual purchasing of goods and services. </a:t>
            </a:r>
          </a:p>
          <a:p>
            <a:pPr marL="457200" lvl="1" indent="-347663">
              <a:spcBef>
                <a:spcPts val="600"/>
              </a:spcBef>
              <a:spcAft>
                <a:spcPts val="600"/>
              </a:spcAft>
              <a:buClr>
                <a:srgbClr val="923222"/>
              </a:buClr>
              <a:buSzPct val="115000"/>
              <a:buFont typeface="Wingdings" panose="05000000000000000000" pitchFamily="2" charset="2"/>
              <a:buChar char="§"/>
            </a:pPr>
            <a:r>
              <a:rPr lang="en-US" altLang="en-US" sz="2000" dirty="0">
                <a:latin typeface="Calibri" panose="020F0502020204030204" pitchFamily="34" charset="0"/>
                <a:ea typeface="ＭＳ Ｐゴシック" panose="020B0600070205080204" pitchFamily="34" charset="-128"/>
                <a:cs typeface="Times New Roman" panose="02020603050405020304" pitchFamily="18" charset="0"/>
              </a:rPr>
              <a:t>Procurement is concerned with acquiring all of the goods, services and work that is vital to an organization. </a:t>
            </a:r>
          </a:p>
          <a:p>
            <a:pPr marL="457200" lvl="1" indent="-347663">
              <a:spcBef>
                <a:spcPts val="600"/>
              </a:spcBef>
              <a:spcAft>
                <a:spcPts val="600"/>
              </a:spcAft>
              <a:buClr>
                <a:srgbClr val="923222"/>
              </a:buClr>
              <a:buSzPct val="115000"/>
              <a:buFont typeface="Wingdings" panose="05000000000000000000" pitchFamily="2" charset="2"/>
              <a:buChar char="§"/>
            </a:pPr>
            <a:r>
              <a:rPr lang="en-US" altLang="en-US" sz="2000" dirty="0">
                <a:latin typeface="Calibri" panose="020F0502020204030204" pitchFamily="34" charset="0"/>
                <a:ea typeface="ＭＳ Ｐゴシック" panose="020B0600070205080204" pitchFamily="34" charset="-128"/>
                <a:cs typeface="Times New Roman" panose="02020603050405020304" pitchFamily="18" charset="0"/>
              </a:rPr>
              <a:t>Procurement is the </a:t>
            </a:r>
            <a:r>
              <a:rPr lang="en-US" altLang="en-US" sz="2000"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overarching or umbrella term </a:t>
            </a:r>
            <a:r>
              <a:rPr lang="en-US" altLang="en-US" sz="2000" dirty="0">
                <a:latin typeface="Calibri" panose="020F0502020204030204" pitchFamily="34" charset="0"/>
                <a:ea typeface="ＭＳ Ｐゴシック" panose="020B0600070205080204" pitchFamily="34" charset="-128"/>
                <a:cs typeface="Times New Roman" panose="02020603050405020304" pitchFamily="18" charset="0"/>
              </a:rPr>
              <a:t>within which the action of purchasing can be found.</a:t>
            </a:r>
            <a:endParaRPr lang="en-US" altLang="en-US" sz="2000" b="1" dirty="0">
              <a:latin typeface="Calibri" panose="020F0502020204030204" pitchFamily="34" charset="0"/>
              <a:ea typeface="ＭＳ Ｐゴシック" panose="020B0600070205080204" pitchFamily="34" charset="-128"/>
              <a:cs typeface="Times New Roman" panose="02020603050405020304" pitchFamily="18" charset="0"/>
            </a:endParaRPr>
          </a:p>
        </p:txBody>
      </p:sp>
      <p:sp>
        <p:nvSpPr>
          <p:cNvPr id="57349" name="Rectangle 5"/>
          <p:cNvSpPr>
            <a:spLocks noGrp="1" noChangeArrowheads="1"/>
          </p:cNvSpPr>
          <p:nvPr>
            <p:ph type="title" idx="4294967295"/>
          </p:nvPr>
        </p:nvSpPr>
        <p:spPr>
          <a:xfrm>
            <a:off x="228600" y="127660"/>
            <a:ext cx="8678598" cy="496804"/>
          </a:xfrm>
          <a:noFill/>
          <a:ln w="9525">
            <a:noFill/>
            <a:miter lim="800000"/>
            <a:headEnd/>
            <a:tailEnd/>
          </a:ln>
          <a:effectLst/>
        </p:spPr>
        <p:txBody>
          <a:bodyPr vert="horz" wrap="square" lIns="92075" tIns="46038" rIns="92075" bIns="46038" numCol="1" rtlCol="0" anchor="b" anchorCtr="0" compatLnSpc="1">
            <a:prstTxWarp prst="textNoShape">
              <a:avLst/>
            </a:prstTxWarp>
            <a:spAutoFit/>
          </a:bodyPr>
          <a:lstStyle/>
          <a:p>
            <a:pPr>
              <a:lnSpc>
                <a:spcPct val="80000"/>
              </a:lnSpc>
            </a:pPr>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Procurement Defined</a:t>
            </a:r>
          </a:p>
        </p:txBody>
      </p:sp>
      <p:sp>
        <p:nvSpPr>
          <p:cNvPr id="5" name="Rectangle 4"/>
          <p:cNvSpPr/>
          <p:nvPr/>
        </p:nvSpPr>
        <p:spPr bwMode="auto">
          <a:xfrm>
            <a:off x="6172201" y="4986868"/>
            <a:ext cx="2459566" cy="1066799"/>
          </a:xfrm>
          <a:prstGeom prst="rect">
            <a:avLst/>
          </a:prstGeom>
          <a:solidFill>
            <a:schemeClr val="accent5"/>
          </a:solidFill>
          <a:ln w="28575" cap="flat" cmpd="sng" algn="ctr">
            <a:solidFill>
              <a:schemeClr val="tx1"/>
            </a:solidFill>
            <a:prstDash val="solid"/>
            <a:round/>
            <a:headEnd type="none" w="med" len="med"/>
            <a:tailEnd type="none" w="med" len="med"/>
          </a:ln>
          <a:effectLst/>
        </p:spPr>
        <p:txBody>
          <a:bodyPr vert="horz" wrap="square" lIns="91440" tIns="91440" rIns="91440" bIns="91440" numCol="1" rtlCol="0" anchor="ctr" anchorCtr="1"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r>
              <a:rPr kumimoji="0" lang="en-US" b="1" i="0" u="none" strike="noStrike" cap="none" normalizeH="0" baseline="0" dirty="0">
                <a:ln>
                  <a:noFill/>
                </a:ln>
                <a:solidFill>
                  <a:schemeClr val="bg1"/>
                </a:solidFill>
                <a:effectLst>
                  <a:outerShdw blurRad="38100" dist="38100" dir="2700000" algn="tl">
                    <a:srgbClr val="000000">
                      <a:alpha val="43137"/>
                    </a:srgbClr>
                  </a:outerShdw>
                </a:effectLst>
                <a:latin typeface="Calibri" panose="020F0502020204030204" pitchFamily="34" charset="0"/>
              </a:rPr>
              <a:t>SUPPLIER RELATIONSHIP MANAGEMENT</a:t>
            </a:r>
          </a:p>
        </p:txBody>
      </p:sp>
      <p:sp>
        <p:nvSpPr>
          <p:cNvPr id="6" name="Rectangle 5"/>
          <p:cNvSpPr/>
          <p:nvPr/>
        </p:nvSpPr>
        <p:spPr bwMode="auto">
          <a:xfrm>
            <a:off x="512235" y="4986868"/>
            <a:ext cx="2459566" cy="1066799"/>
          </a:xfrm>
          <a:prstGeom prst="rect">
            <a:avLst/>
          </a:prstGeom>
          <a:solidFill>
            <a:schemeClr val="accent2"/>
          </a:solidFill>
          <a:ln w="28575" cap="flat" cmpd="sng" algn="ctr">
            <a:solidFill>
              <a:schemeClr val="tx1"/>
            </a:solidFill>
            <a:prstDash val="solid"/>
            <a:round/>
            <a:headEnd type="none" w="med" len="med"/>
            <a:tailEnd type="none" w="med" len="med"/>
          </a:ln>
          <a:effectLst/>
        </p:spPr>
        <p:txBody>
          <a:bodyPr vert="horz" wrap="square" lIns="91440" tIns="91440" rIns="91440" bIns="91440" numCol="1" rtlCol="0" anchor="ctr" anchorCtr="1"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r>
              <a:rPr kumimoji="0" lang="en-US" b="1" i="0" u="none" strike="noStrike" cap="none" normalizeH="0" baseline="0" dirty="0">
                <a:ln>
                  <a:noFill/>
                </a:ln>
                <a:solidFill>
                  <a:schemeClr val="bg1"/>
                </a:solidFill>
                <a:effectLst>
                  <a:outerShdw blurRad="38100" dist="38100" dir="2700000" algn="tl">
                    <a:srgbClr val="000000">
                      <a:alpha val="43137"/>
                    </a:srgbClr>
                  </a:outerShdw>
                </a:effectLst>
                <a:latin typeface="Calibri" panose="020F0502020204030204" pitchFamily="34" charset="0"/>
              </a:rPr>
              <a:t>PURCHASING</a:t>
            </a:r>
          </a:p>
          <a:p>
            <a:pPr marL="0" marR="0" indent="0" algn="ctr" defTabSz="914400" rtl="0" eaLnBrk="0" fontAlgn="base" latinLnBrk="0" hangingPunct="0">
              <a:lnSpc>
                <a:spcPct val="90000"/>
              </a:lnSpc>
              <a:spcBef>
                <a:spcPct val="0"/>
              </a:spcBef>
              <a:spcAft>
                <a:spcPct val="0"/>
              </a:spcAft>
              <a:buClrTx/>
              <a:buSzTx/>
              <a:buFontTx/>
              <a:buNone/>
              <a:tabLst/>
            </a:pPr>
            <a:r>
              <a:rPr lang="en-US" b="1" dirty="0">
                <a:solidFill>
                  <a:schemeClr val="bg1"/>
                </a:solidFill>
                <a:effectLst>
                  <a:outerShdw blurRad="38100" dist="38100" dir="2700000" algn="tl">
                    <a:srgbClr val="000000">
                      <a:alpha val="43137"/>
                    </a:srgbClr>
                  </a:outerShdw>
                </a:effectLst>
                <a:latin typeface="Calibri" panose="020F0502020204030204" pitchFamily="34" charset="0"/>
              </a:rPr>
              <a:t>MANAGEMENT</a:t>
            </a:r>
            <a:endParaRPr kumimoji="0" lang="en-US" b="1" i="0" u="none" strike="noStrike" cap="none" normalizeH="0" baseline="0" dirty="0">
              <a:ln>
                <a:noFill/>
              </a:ln>
              <a:solidFill>
                <a:schemeClr val="bg1"/>
              </a:solidFill>
              <a:effectLst>
                <a:outerShdw blurRad="38100" dist="38100" dir="2700000" algn="tl">
                  <a:srgbClr val="000000">
                    <a:alpha val="43137"/>
                  </a:srgbClr>
                </a:outerShdw>
              </a:effectLst>
              <a:latin typeface="Calibri" panose="020F0502020204030204" pitchFamily="34" charset="0"/>
            </a:endParaRPr>
          </a:p>
        </p:txBody>
      </p:sp>
      <p:sp>
        <p:nvSpPr>
          <p:cNvPr id="7" name="Rectangle 6"/>
          <p:cNvSpPr/>
          <p:nvPr/>
        </p:nvSpPr>
        <p:spPr bwMode="auto">
          <a:xfrm>
            <a:off x="3342218" y="4986868"/>
            <a:ext cx="2459566" cy="1066799"/>
          </a:xfrm>
          <a:prstGeom prst="rect">
            <a:avLst/>
          </a:prstGeom>
          <a:solidFill>
            <a:schemeClr val="accent3"/>
          </a:solidFill>
          <a:ln w="28575" cap="flat" cmpd="sng" algn="ctr">
            <a:solidFill>
              <a:schemeClr val="tx1"/>
            </a:solidFill>
            <a:prstDash val="solid"/>
            <a:round/>
            <a:headEnd type="none" w="med" len="med"/>
            <a:tailEnd type="none" w="med" len="med"/>
          </a:ln>
          <a:effectLst/>
        </p:spPr>
        <p:txBody>
          <a:bodyPr vert="horz" wrap="square" lIns="91440" tIns="91440" rIns="91440" bIns="91440" numCol="1" rtlCol="0" anchor="ctr" anchorCtr="1"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r>
              <a:rPr kumimoji="0" lang="en-US" b="1" i="0" u="none" strike="noStrike" cap="none" normalizeH="0" baseline="0" dirty="0">
                <a:ln>
                  <a:noFill/>
                </a:ln>
                <a:solidFill>
                  <a:schemeClr val="bg1"/>
                </a:solidFill>
                <a:effectLst>
                  <a:outerShdw blurRad="38100" dist="38100" dir="2700000" algn="tl">
                    <a:srgbClr val="000000">
                      <a:alpha val="43137"/>
                    </a:srgbClr>
                  </a:outerShdw>
                </a:effectLst>
                <a:latin typeface="Calibri" panose="020F0502020204030204" pitchFamily="34" charset="0"/>
              </a:rPr>
              <a:t>STRATEGIC</a:t>
            </a:r>
          </a:p>
          <a:p>
            <a:pPr marL="0" marR="0" indent="0" algn="ctr" defTabSz="914400" rtl="0" eaLnBrk="0" fontAlgn="base" latinLnBrk="0" hangingPunct="0">
              <a:lnSpc>
                <a:spcPct val="90000"/>
              </a:lnSpc>
              <a:spcBef>
                <a:spcPct val="0"/>
              </a:spcBef>
              <a:spcAft>
                <a:spcPct val="0"/>
              </a:spcAft>
              <a:buClrTx/>
              <a:buSzTx/>
              <a:buFontTx/>
              <a:buNone/>
              <a:tabLst/>
            </a:pPr>
            <a:r>
              <a:rPr kumimoji="0" lang="en-US" b="1" i="0" u="none" strike="noStrike" cap="none" normalizeH="0" baseline="0" dirty="0">
                <a:ln>
                  <a:noFill/>
                </a:ln>
                <a:solidFill>
                  <a:schemeClr val="bg1"/>
                </a:solidFill>
                <a:effectLst>
                  <a:outerShdw blurRad="38100" dist="38100" dir="2700000" algn="tl">
                    <a:srgbClr val="000000">
                      <a:alpha val="43137"/>
                    </a:srgbClr>
                  </a:outerShdw>
                </a:effectLst>
                <a:latin typeface="Calibri" panose="020F0502020204030204" pitchFamily="34" charset="0"/>
              </a:rPr>
              <a:t>SOURCING</a:t>
            </a:r>
          </a:p>
        </p:txBody>
      </p:sp>
      <p:sp>
        <p:nvSpPr>
          <p:cNvPr id="8" name="Right Brace 7"/>
          <p:cNvSpPr/>
          <p:nvPr/>
        </p:nvSpPr>
        <p:spPr bwMode="auto">
          <a:xfrm rot="16200000">
            <a:off x="4216400" y="406399"/>
            <a:ext cx="711201" cy="8229601"/>
          </a:xfrm>
          <a:prstGeom prst="rightBrace">
            <a:avLst>
              <a:gd name="adj1" fmla="val 53839"/>
              <a:gd name="adj2" fmla="val 49893"/>
            </a:avLst>
          </a:prstGeom>
          <a:noFill/>
          <a:ln w="57150" cap="flat" cmpd="sng" algn="ctr">
            <a:solidFill>
              <a:srgbClr val="923222"/>
            </a:solidFill>
            <a:prstDash val="solid"/>
            <a:round/>
            <a:headEnd type="none" w="med" len="med"/>
            <a:tailEnd type="none" w="med" len="med"/>
          </a:ln>
          <a:effectLst/>
        </p:spPr>
        <p:txBody>
          <a:bodyPr rtlCol="0" anchor="ctr"/>
          <a:lstStyle/>
          <a:p>
            <a:pPr algn="ctr"/>
            <a:endParaRPr lang="en-US"/>
          </a:p>
        </p:txBody>
      </p:sp>
      <p:sp>
        <p:nvSpPr>
          <p:cNvPr id="9" name="Rectangle 8"/>
          <p:cNvSpPr/>
          <p:nvPr/>
        </p:nvSpPr>
        <p:spPr>
          <a:xfrm>
            <a:off x="3316932" y="3649133"/>
            <a:ext cx="2521523" cy="523220"/>
          </a:xfrm>
          <a:prstGeom prst="rect">
            <a:avLst/>
          </a:prstGeom>
        </p:spPr>
        <p:txBody>
          <a:bodyPr wrap="none">
            <a:spAutoFit/>
          </a:bodyPr>
          <a:lstStyle/>
          <a:p>
            <a:pPr algn="ctr" eaLnBrk="0" hangingPunct="0"/>
            <a:r>
              <a:rPr lang="en-US" sz="2800" b="1" dirty="0">
                <a:effectLst>
                  <a:outerShdw blurRad="38100" dist="38100" dir="2700000" algn="tl">
                    <a:srgbClr val="000000">
                      <a:alpha val="43137"/>
                    </a:srgbClr>
                  </a:outerShdw>
                </a:effectLst>
                <a:latin typeface="Calibri" panose="020F0502020204030204" pitchFamily="34" charset="0"/>
              </a:rPr>
              <a:t>PROCUREMENT</a:t>
            </a:r>
          </a:p>
        </p:txBody>
      </p:sp>
      <p:sp>
        <p:nvSpPr>
          <p:cNvPr id="10" name="Rectangle 2"/>
          <p:cNvSpPr>
            <a:spLocks noGrp="1" noChangeArrowheads="1"/>
          </p:cNvSpPr>
          <p:nvPr>
            <p:ph type="title" idx="4294967295"/>
          </p:nvPr>
        </p:nvSpPr>
        <p:spPr>
          <a:xfrm>
            <a:off x="448734" y="6112934"/>
            <a:ext cx="8229600" cy="440267"/>
          </a:xfrm>
          <a:noFill/>
          <a:ln w="9525">
            <a:noFill/>
            <a:miter lim="800000"/>
            <a:headEnd/>
            <a:tailEnd/>
          </a:ln>
        </p:spPr>
        <p:txBody>
          <a:bodyPr vert="horz" wrap="square" lIns="92075" tIns="46038" rIns="92075" bIns="46038" numCol="1" anchor="ctr" anchorCtr="0" compatLnSpc="1">
            <a:prstTxWarp prst="textNoShape">
              <a:avLst/>
            </a:prstTxWarp>
          </a:bodyPr>
          <a:lstStyle/>
          <a:p>
            <a:pPr algn="ctr"/>
            <a:r>
              <a:rPr lang="en-US" sz="24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Plan, </a:t>
            </a:r>
            <a:r>
              <a:rPr lang="en-US" sz="2400" u="sng" kern="1200" dirty="0">
                <a:effectLst>
                  <a:outerShdw blurRad="38100" dist="38100" dir="2700000" algn="tl">
                    <a:srgbClr val="C0C0C0"/>
                  </a:outerShdw>
                </a:effectLst>
                <a:latin typeface="Calibri" panose="020F0502020204030204" pitchFamily="34" charset="0"/>
                <a:ea typeface="+mn-ea"/>
                <a:cs typeface="Arial" charset="0"/>
              </a:rPr>
              <a:t>Source</a:t>
            </a:r>
            <a:r>
              <a:rPr lang="en-US" sz="24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 Make, Deliver / Return, and Enable</a:t>
            </a:r>
          </a:p>
        </p:txBody>
      </p:sp>
      <p:sp>
        <p:nvSpPr>
          <p:cNvPr id="4" name="TextBox 3"/>
          <p:cNvSpPr txBox="1"/>
          <p:nvPr/>
        </p:nvSpPr>
        <p:spPr>
          <a:xfrm>
            <a:off x="1219557" y="4683323"/>
            <a:ext cx="989886" cy="307777"/>
          </a:xfrm>
          <a:prstGeom prst="rect">
            <a:avLst/>
          </a:prstGeom>
          <a:noFill/>
        </p:spPr>
        <p:txBody>
          <a:bodyPr wrap="none" rtlCol="0">
            <a:spAutoFit/>
          </a:bodyPr>
          <a:lstStyle/>
          <a:p>
            <a:r>
              <a:rPr lang="en-US" sz="1400" b="1" dirty="0">
                <a:effectLst>
                  <a:outerShdw blurRad="38100" dist="38100" dir="2700000" algn="tl">
                    <a:srgbClr val="000000">
                      <a:alpha val="43137"/>
                    </a:srgbClr>
                  </a:outerShdw>
                </a:effectLst>
                <a:latin typeface="Calibri" panose="020F0502020204030204" pitchFamily="34" charset="0"/>
              </a:rPr>
              <a:t>Chapter 05</a:t>
            </a:r>
          </a:p>
        </p:txBody>
      </p:sp>
      <p:sp>
        <p:nvSpPr>
          <p:cNvPr id="13" name="TextBox 12"/>
          <p:cNvSpPr txBox="1"/>
          <p:nvPr/>
        </p:nvSpPr>
        <p:spPr>
          <a:xfrm>
            <a:off x="4073946" y="4683323"/>
            <a:ext cx="996107" cy="307777"/>
          </a:xfrm>
          <a:prstGeom prst="rect">
            <a:avLst/>
          </a:prstGeom>
          <a:noFill/>
        </p:spPr>
        <p:txBody>
          <a:bodyPr wrap="none" rtlCol="0">
            <a:spAutoFit/>
          </a:bodyPr>
          <a:lstStyle/>
          <a:p>
            <a:r>
              <a:rPr lang="en-US" sz="1400" b="1" dirty="0">
                <a:effectLst>
                  <a:outerShdw blurRad="38100" dist="38100" dir="2700000" algn="tl">
                    <a:srgbClr val="000000">
                      <a:alpha val="43137"/>
                    </a:srgbClr>
                  </a:outerShdw>
                </a:effectLst>
                <a:latin typeface="Calibri" panose="020F0502020204030204" pitchFamily="34" charset="0"/>
              </a:rPr>
              <a:t>Chapter 06</a:t>
            </a:r>
          </a:p>
        </p:txBody>
      </p:sp>
      <p:sp>
        <p:nvSpPr>
          <p:cNvPr id="14" name="TextBox 13"/>
          <p:cNvSpPr txBox="1"/>
          <p:nvPr/>
        </p:nvSpPr>
        <p:spPr>
          <a:xfrm>
            <a:off x="6896457" y="4683323"/>
            <a:ext cx="996107" cy="523220"/>
          </a:xfrm>
          <a:prstGeom prst="rect">
            <a:avLst/>
          </a:prstGeom>
          <a:noFill/>
        </p:spPr>
        <p:txBody>
          <a:bodyPr wrap="none" rtlCol="0">
            <a:spAutoFit/>
          </a:bodyPr>
          <a:lstStyle/>
          <a:p>
            <a:r>
              <a:rPr lang="en-US" sz="1400" b="1" dirty="0">
                <a:effectLst>
                  <a:outerShdw blurRad="38100" dist="38100" dir="2700000" algn="tl">
                    <a:srgbClr val="000000">
                      <a:alpha val="43137"/>
                    </a:srgbClr>
                  </a:outerShdw>
                </a:effectLst>
                <a:latin typeface="Calibri" panose="020F0502020204030204" pitchFamily="34" charset="0"/>
              </a:rPr>
              <a:t>Chapter 07</a:t>
            </a:r>
          </a:p>
          <a:p>
            <a:endParaRPr lang="en-US" sz="1400" b="1" dirty="0">
              <a:effectLst>
                <a:outerShdw blurRad="38100" dist="38100" dir="2700000" algn="tl">
                  <a:srgbClr val="000000">
                    <a:alpha val="43137"/>
                  </a:srgbClr>
                </a:outerShdw>
              </a:effectLst>
              <a:latin typeface="Calibri" panose="020F0502020204030204" pitchFamily="34" charset="0"/>
            </a:endParaRPr>
          </a:p>
        </p:txBody>
      </p:sp>
      <p:sp>
        <p:nvSpPr>
          <p:cNvPr id="11" name="Slide Number Placeholder 10"/>
          <p:cNvSpPr>
            <a:spLocks noGrp="1"/>
          </p:cNvSpPr>
          <p:nvPr>
            <p:ph type="sldNum" sz="quarter" idx="4"/>
          </p:nvPr>
        </p:nvSpPr>
        <p:spPr>
          <a:xfrm>
            <a:off x="8839200" y="6591300"/>
            <a:ext cx="193674" cy="174779"/>
          </a:xfrm>
        </p:spPr>
        <p:txBody>
          <a:bodyPr/>
          <a:lstStyle/>
          <a:p>
            <a:fld id="{E66AA3EA-0569-43EF-BBA3-83FDB109D582}" type="slidenum">
              <a:rPr lang="en-US" smtClean="0"/>
              <a:pPr/>
              <a:t>4</a:t>
            </a:fld>
            <a:endParaRPr lang="en-US" dirty="0"/>
          </a:p>
        </p:txBody>
      </p:sp>
    </p:spTree>
    <p:extLst>
      <p:ext uri="{BB962C8B-B14F-4D97-AF65-F5344CB8AC3E}">
        <p14:creationId xmlns:p14="http://schemas.microsoft.com/office/powerpoint/2010/main" val="442447930"/>
      </p:ext>
    </p:extLst>
  </p:cSld>
  <p:clrMapOvr>
    <a:masterClrMapping/>
  </p:clrMapOvr>
  <p:transition spd="slow">
    <p:pull dir="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idx="4294967295"/>
          </p:nvPr>
        </p:nvSpPr>
        <p:spPr>
          <a:xfrm>
            <a:off x="228600" y="131233"/>
            <a:ext cx="8439150" cy="499533"/>
          </a:xfrm>
          <a:noFill/>
          <a:ln w="9525">
            <a:noFill/>
            <a:miter lim="800000"/>
            <a:headEnd/>
            <a:tailEnd/>
          </a:ln>
        </p:spPr>
        <p:txBody>
          <a:bodyPr vert="horz" wrap="square" lIns="92075" tIns="46038" rIns="92075" bIns="46038" numCol="1" anchor="ctr" anchorCtr="0" compatLnSpc="1">
            <a:prstTxWarp prst="textNoShape">
              <a:avLst/>
            </a:prstTxWarp>
          </a:bodyPr>
          <a:lstStyle/>
          <a:p>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The Make versus Buy Decision</a:t>
            </a:r>
          </a:p>
        </p:txBody>
      </p:sp>
      <p:sp>
        <p:nvSpPr>
          <p:cNvPr id="35843" name="Rectangle 3"/>
          <p:cNvSpPr>
            <a:spLocks noGrp="1" noChangeArrowheads="1"/>
          </p:cNvSpPr>
          <p:nvPr>
            <p:ph type="body" idx="4294967295"/>
          </p:nvPr>
        </p:nvSpPr>
        <p:spPr>
          <a:xfrm>
            <a:off x="228599" y="914400"/>
            <a:ext cx="8779933" cy="5791200"/>
          </a:xfrm>
        </p:spPr>
        <p:txBody>
          <a:bodyPr/>
          <a:lstStyle/>
          <a:p>
            <a:pPr marL="0" lvl="1" indent="0">
              <a:spcBef>
                <a:spcPts val="1200"/>
              </a:spcBef>
              <a:spcAft>
                <a:spcPts val="1200"/>
              </a:spcAft>
              <a:buClr>
                <a:srgbClr val="923222"/>
              </a:buClr>
              <a:buSzPct val="115000"/>
              <a:buNone/>
            </a:pP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It is important to analyze all of the relevant expenses associated with developing the capability to make a product, compared to all of the expenses associated with buying the product. </a:t>
            </a:r>
          </a:p>
          <a:p>
            <a:pPr marL="0" lvl="1" indent="0">
              <a:spcBef>
                <a:spcPts val="1200"/>
              </a:spcBef>
              <a:spcAft>
                <a:spcPts val="1200"/>
              </a:spcAft>
              <a:buClr>
                <a:srgbClr val="923222"/>
              </a:buClr>
              <a:buSzPct val="115000"/>
              <a:buNone/>
            </a:pP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Key factors that must be considered:</a:t>
            </a:r>
          </a:p>
          <a:p>
            <a:pPr marL="342900" lvl="1" indent="-342900">
              <a:spcBef>
                <a:spcPts val="1200"/>
              </a:spcBef>
              <a:spcAft>
                <a:spcPts val="1200"/>
              </a:spcAft>
              <a:buClr>
                <a:srgbClr val="923222"/>
              </a:buClr>
              <a:buSzPct val="115000"/>
              <a:buFont typeface="Wingdings" panose="05000000000000000000" pitchFamily="2" charset="2"/>
              <a:buChar char="§"/>
            </a:pPr>
            <a:r>
              <a:rPr lang="en-US" altLang="en-US" sz="2400" b="1" u="sng" dirty="0">
                <a:latin typeface="Calibri" panose="020F0502020204030204" pitchFamily="34" charset="0"/>
                <a:ea typeface="ＭＳ Ｐゴシック" panose="020B0600070205080204" pitchFamily="34" charset="-128"/>
                <a:cs typeface="Times New Roman" panose="02020603050405020304" pitchFamily="18" charset="0"/>
              </a:rPr>
              <a:t>Qualitative Factors</a:t>
            </a:r>
            <a:r>
              <a:rPr lang="en-US" altLang="en-US" sz="2400" b="1" dirty="0">
                <a:latin typeface="Calibri" panose="020F0502020204030204" pitchFamily="34" charset="0"/>
                <a:ea typeface="ＭＳ Ｐゴシック" panose="020B0600070205080204" pitchFamily="34" charset="-128"/>
                <a:cs typeface="Times New Roman" panose="02020603050405020304" pitchFamily="18" charset="0"/>
              </a:rPr>
              <a:t> - </a:t>
            </a: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are more subjective and include </a:t>
            </a:r>
            <a:r>
              <a:rPr lang="en-US" altLang="en-US" sz="2400" dirty="0">
                <a:solidFill>
                  <a:srgbClr val="923222"/>
                </a:solidFill>
                <a:latin typeface="Calibri" panose="020F0502020204030204" pitchFamily="34" charset="0"/>
                <a:ea typeface="ＭＳ Ｐゴシック" panose="020B0600070205080204" pitchFamily="34" charset="-128"/>
                <a:cs typeface="Times New Roman" panose="02020603050405020304" pitchFamily="18" charset="0"/>
              </a:rPr>
              <a:t>control</a:t>
            </a: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 over </a:t>
            </a:r>
            <a:r>
              <a:rPr lang="en-US" altLang="en-US" sz="2400" dirty="0">
                <a:solidFill>
                  <a:srgbClr val="923222"/>
                </a:solidFill>
                <a:latin typeface="Calibri" panose="020F0502020204030204" pitchFamily="34" charset="0"/>
                <a:ea typeface="ＭＳ Ｐゴシック" panose="020B0600070205080204" pitchFamily="34" charset="-128"/>
                <a:cs typeface="Times New Roman" panose="02020603050405020304" pitchFamily="18" charset="0"/>
              </a:rPr>
              <a:t>quality</a:t>
            </a: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 the </a:t>
            </a:r>
            <a:r>
              <a:rPr lang="en-US" altLang="en-US" sz="2400" dirty="0">
                <a:solidFill>
                  <a:srgbClr val="923222"/>
                </a:solidFill>
                <a:latin typeface="Calibri" panose="020F0502020204030204" pitchFamily="34" charset="0"/>
                <a:ea typeface="ＭＳ Ｐゴシック" panose="020B0600070205080204" pitchFamily="34" charset="-128"/>
                <a:cs typeface="Times New Roman" panose="02020603050405020304" pitchFamily="18" charset="0"/>
              </a:rPr>
              <a:t>reliability</a:t>
            </a: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 and </a:t>
            </a:r>
            <a:r>
              <a:rPr lang="en-US" altLang="en-US" sz="2400" dirty="0">
                <a:solidFill>
                  <a:srgbClr val="923222"/>
                </a:solidFill>
                <a:latin typeface="Calibri" panose="020F0502020204030204" pitchFamily="34" charset="0"/>
                <a:ea typeface="ＭＳ Ｐゴシック" panose="020B0600070205080204" pitchFamily="34" charset="-128"/>
                <a:cs typeface="Times New Roman" panose="02020603050405020304" pitchFamily="18" charset="0"/>
              </a:rPr>
              <a:t>reputation</a:t>
            </a: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 of the potential suppliers (internal or external), and the impact of the decision on customers and suppliers.</a:t>
            </a:r>
          </a:p>
          <a:p>
            <a:pPr marL="342900" lvl="1" indent="-342900">
              <a:spcBef>
                <a:spcPts val="1200"/>
              </a:spcBef>
              <a:spcAft>
                <a:spcPts val="1200"/>
              </a:spcAft>
              <a:buClr>
                <a:srgbClr val="923222"/>
              </a:buClr>
              <a:buSzPct val="115000"/>
              <a:buFont typeface="Wingdings" panose="05000000000000000000" pitchFamily="2" charset="2"/>
              <a:buChar char="§"/>
            </a:pPr>
            <a:r>
              <a:rPr lang="en-US" altLang="en-US" sz="2400" b="1" u="sng" dirty="0">
                <a:latin typeface="Calibri" panose="020F0502020204030204" pitchFamily="34" charset="0"/>
                <a:ea typeface="ＭＳ Ｐゴシック" panose="020B0600070205080204" pitchFamily="34" charset="-128"/>
                <a:cs typeface="Times New Roman" panose="02020603050405020304" pitchFamily="18" charset="0"/>
              </a:rPr>
              <a:t>Quantitative Factors</a:t>
            </a:r>
            <a:r>
              <a:rPr lang="en-US" altLang="en-US" sz="2400" b="1" dirty="0">
                <a:latin typeface="Calibri" panose="020F0502020204030204" pitchFamily="34" charset="0"/>
                <a:ea typeface="ＭＳ Ｐゴシック" panose="020B0600070205080204" pitchFamily="34" charset="-128"/>
                <a:cs typeface="Times New Roman" panose="02020603050405020304" pitchFamily="18" charset="0"/>
              </a:rPr>
              <a:t> - </a:t>
            </a: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incremental </a:t>
            </a:r>
            <a:r>
              <a:rPr lang="en-US" altLang="en-US" sz="2400" dirty="0">
                <a:solidFill>
                  <a:srgbClr val="923222"/>
                </a:solidFill>
                <a:latin typeface="Calibri" panose="020F0502020204030204" pitchFamily="34" charset="0"/>
                <a:ea typeface="ＭＳ Ｐゴシック" panose="020B0600070205080204" pitchFamily="34" charset="-128"/>
                <a:cs typeface="Times New Roman" panose="02020603050405020304" pitchFamily="18" charset="0"/>
              </a:rPr>
              <a:t>costs</a:t>
            </a: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 of either making or purchasing the item, such as the availability of manufacturing facilities, needed resources, and manufacturing capacity. </a:t>
            </a:r>
          </a:p>
        </p:txBody>
      </p:sp>
      <p:sp>
        <p:nvSpPr>
          <p:cNvPr id="4" name="Slide Number Placeholder 3"/>
          <p:cNvSpPr>
            <a:spLocks noGrp="1"/>
          </p:cNvSpPr>
          <p:nvPr>
            <p:ph type="sldNum" sz="quarter" idx="4"/>
          </p:nvPr>
        </p:nvSpPr>
        <p:spPr>
          <a:xfrm>
            <a:off x="8839200" y="6591300"/>
            <a:ext cx="193674" cy="174779"/>
          </a:xfrm>
        </p:spPr>
        <p:txBody>
          <a:bodyPr/>
          <a:lstStyle/>
          <a:p>
            <a:fld id="{E66AA3EA-0569-43EF-BBA3-83FDB109D582}" type="slidenum">
              <a:rPr lang="en-US" smtClean="0"/>
              <a:pPr/>
              <a:t>40</a:t>
            </a:fld>
            <a:endParaRPr lang="en-US" dirty="0"/>
          </a:p>
        </p:txBody>
      </p:sp>
    </p:spTree>
    <p:extLst>
      <p:ext uri="{BB962C8B-B14F-4D97-AF65-F5344CB8AC3E}">
        <p14:creationId xmlns:p14="http://schemas.microsoft.com/office/powerpoint/2010/main" val="2821465653"/>
      </p:ext>
    </p:extLst>
  </p:cSld>
  <p:clrMapOvr>
    <a:masterClrMapping/>
  </p:clrMapOvr>
  <p:transition spd="slow">
    <p:pull dir="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ChangeArrowheads="1"/>
          </p:cNvSpPr>
          <p:nvPr>
            <p:ph type="body" sz="half" idx="4294967295"/>
          </p:nvPr>
        </p:nvSpPr>
        <p:spPr>
          <a:xfrm>
            <a:off x="228600" y="914400"/>
            <a:ext cx="8686800" cy="2508069"/>
          </a:xfrm>
        </p:spPr>
        <p:txBody>
          <a:bodyPr/>
          <a:lstStyle/>
          <a:p>
            <a:pPr marL="347663" lvl="1" indent="-347663">
              <a:spcBef>
                <a:spcPts val="0"/>
              </a:spcBef>
              <a:spcAft>
                <a:spcPts val="600"/>
              </a:spcAft>
              <a:buClr>
                <a:srgbClr val="923222"/>
              </a:buClr>
              <a:buSzPct val="115000"/>
              <a:buFont typeface="Wingdings" panose="05000000000000000000" pitchFamily="2" charset="2"/>
              <a:buChar char="§"/>
            </a:pPr>
            <a:r>
              <a:rPr lang="en-US" altLang="en-US" sz="2400" b="1" dirty="0">
                <a:latin typeface="Calibri" panose="020F0502020204030204" pitchFamily="34" charset="0"/>
                <a:ea typeface="ＭＳ Ｐゴシック" panose="020B0600070205080204" pitchFamily="34" charset="-128"/>
                <a:cs typeface="Times New Roman" panose="02020603050405020304" pitchFamily="18" charset="0"/>
              </a:rPr>
              <a:t>Protect proprietary technology </a:t>
            </a: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 You may not want your intellectual property to be out in the public domain.  </a:t>
            </a:r>
          </a:p>
          <a:p>
            <a:pPr marL="347663" lvl="1" indent="-347663">
              <a:spcBef>
                <a:spcPts val="600"/>
              </a:spcBef>
              <a:spcAft>
                <a:spcPts val="600"/>
              </a:spcAft>
              <a:buClr>
                <a:srgbClr val="923222"/>
              </a:buClr>
              <a:buSzPct val="115000"/>
              <a:buFont typeface="Wingdings" panose="05000000000000000000" pitchFamily="2" charset="2"/>
              <a:buChar char="§"/>
            </a:pPr>
            <a:r>
              <a:rPr lang="en-US" altLang="en-US" sz="2400" b="1" dirty="0">
                <a:latin typeface="Calibri" panose="020F0502020204030204" pitchFamily="34" charset="0"/>
                <a:ea typeface="ＭＳ Ｐゴシック" panose="020B0600070205080204" pitchFamily="34" charset="-128"/>
                <a:cs typeface="Times New Roman" panose="02020603050405020304" pitchFamily="18" charset="0"/>
              </a:rPr>
              <a:t>No competent supplier </a:t>
            </a: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 There may not be an existing supplier in the market, and you may not want to spend the time or effort to develop one.</a:t>
            </a:r>
            <a:r>
              <a:rPr lang="en-US" altLang="en-US" sz="2400" b="1" dirty="0">
                <a:latin typeface="Calibri" panose="020F0502020204030204" pitchFamily="34" charset="0"/>
                <a:ea typeface="ＭＳ Ｐゴシック" panose="020B0600070205080204" pitchFamily="34" charset="-128"/>
                <a:cs typeface="Times New Roman" panose="02020603050405020304" pitchFamily="18" charset="0"/>
              </a:rPr>
              <a:t> </a:t>
            </a:r>
          </a:p>
          <a:p>
            <a:pPr marL="347663" lvl="1" indent="-347663">
              <a:spcBef>
                <a:spcPts val="600"/>
              </a:spcBef>
              <a:spcAft>
                <a:spcPts val="600"/>
              </a:spcAft>
              <a:buClr>
                <a:srgbClr val="923222"/>
              </a:buClr>
              <a:buSzPct val="115000"/>
              <a:buFont typeface="Wingdings" panose="05000000000000000000" pitchFamily="2" charset="2"/>
              <a:buChar char="§"/>
            </a:pPr>
            <a:r>
              <a:rPr lang="en-US" altLang="en-US" sz="2400" b="1" dirty="0">
                <a:latin typeface="Calibri" panose="020F0502020204030204" pitchFamily="34" charset="0"/>
                <a:ea typeface="ＭＳ Ｐゴシック" panose="020B0600070205080204" pitchFamily="34" charset="-128"/>
                <a:cs typeface="Times New Roman" panose="02020603050405020304" pitchFamily="18" charset="0"/>
              </a:rPr>
              <a:t>Control of lead-time </a:t>
            </a: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 You may feel that you have more control over the lead time to produce the product than a supplier.</a:t>
            </a:r>
          </a:p>
          <a:p>
            <a:pPr marL="347663" lvl="1" indent="-347663">
              <a:spcBef>
                <a:spcPts val="600"/>
              </a:spcBef>
              <a:spcAft>
                <a:spcPts val="600"/>
              </a:spcAft>
              <a:buClr>
                <a:srgbClr val="923222"/>
              </a:buClr>
              <a:buSzPct val="115000"/>
              <a:buFont typeface="Wingdings" panose="05000000000000000000" pitchFamily="2" charset="2"/>
              <a:buChar char="§"/>
            </a:pPr>
            <a:endParaRPr lang="en-US" altLang="en-US" sz="2400" dirty="0">
              <a:latin typeface="Calibri" panose="020F0502020204030204" pitchFamily="34" charset="0"/>
              <a:ea typeface="ＭＳ Ｐゴシック" panose="020B0600070205080204" pitchFamily="34" charset="-128"/>
              <a:cs typeface="Times New Roman" panose="02020603050405020304" pitchFamily="18" charset="0"/>
            </a:endParaRPr>
          </a:p>
        </p:txBody>
      </p:sp>
      <p:sp>
        <p:nvSpPr>
          <p:cNvPr id="5" name="Rectangle 5"/>
          <p:cNvSpPr>
            <a:spLocks noGrp="1" noChangeArrowheads="1"/>
          </p:cNvSpPr>
          <p:nvPr>
            <p:ph type="title" idx="4294967295"/>
          </p:nvPr>
        </p:nvSpPr>
        <p:spPr>
          <a:xfrm>
            <a:off x="228600" y="215900"/>
            <a:ext cx="8439150" cy="330200"/>
          </a:xfrm>
          <a:noFill/>
          <a:ln w="9525">
            <a:noFill/>
            <a:miter lim="800000"/>
            <a:headEnd/>
            <a:tailEnd/>
          </a:ln>
        </p:spPr>
        <p:txBody>
          <a:bodyPr vert="horz" wrap="square" lIns="92075" tIns="46038" rIns="92075" bIns="46038" numCol="1" anchor="ctr" anchorCtr="0" compatLnSpc="1">
            <a:prstTxWarp prst="textNoShape">
              <a:avLst/>
            </a:prstTxWarp>
          </a:bodyPr>
          <a:lstStyle/>
          <a:p>
            <a:pPr>
              <a:lnSpc>
                <a:spcPct val="80000"/>
              </a:lnSpc>
            </a:pPr>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Qualitative Reasons for Making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7036" y="3578913"/>
            <a:ext cx="3668364" cy="2824374"/>
          </a:xfrm>
          <a:prstGeom prst="rect">
            <a:avLst/>
          </a:prstGeom>
        </p:spPr>
      </p:pic>
      <p:sp>
        <p:nvSpPr>
          <p:cNvPr id="6" name="Rectangle 5"/>
          <p:cNvSpPr/>
          <p:nvPr/>
        </p:nvSpPr>
        <p:spPr>
          <a:xfrm>
            <a:off x="228600" y="3964152"/>
            <a:ext cx="4758267" cy="1569660"/>
          </a:xfrm>
          <a:prstGeom prst="rect">
            <a:avLst/>
          </a:prstGeom>
        </p:spPr>
        <p:txBody>
          <a:bodyPr wrap="square">
            <a:spAutoFit/>
          </a:bodyPr>
          <a:lstStyle/>
          <a:p>
            <a:pPr marL="347663" lvl="1" indent="-347663">
              <a:spcBef>
                <a:spcPts val="600"/>
              </a:spcBef>
              <a:spcAft>
                <a:spcPts val="1200"/>
              </a:spcAft>
              <a:buClr>
                <a:srgbClr val="923222"/>
              </a:buClr>
              <a:buSzPct val="115000"/>
              <a:buFont typeface="Wingdings" panose="05000000000000000000" pitchFamily="2" charset="2"/>
              <a:buChar char="§"/>
            </a:pPr>
            <a:r>
              <a:rPr lang="en-US" altLang="en-US" b="1" dirty="0">
                <a:latin typeface="Calibri" panose="020F0502020204030204" pitchFamily="34" charset="0"/>
                <a:ea typeface="ＭＳ Ｐゴシック" panose="020B0600070205080204" pitchFamily="34" charset="-128"/>
                <a:cs typeface="Times New Roman" panose="02020603050405020304" pitchFamily="18" charset="0"/>
              </a:rPr>
              <a:t>Use existing idle capacity </a:t>
            </a:r>
            <a:r>
              <a:rPr lang="en-US" altLang="en-US" dirty="0">
                <a:latin typeface="Calibri" panose="020F0502020204030204" pitchFamily="34" charset="0"/>
                <a:ea typeface="ＭＳ Ｐゴシック" panose="020B0600070205080204" pitchFamily="34" charset="-128"/>
                <a:cs typeface="Times New Roman" panose="02020603050405020304" pitchFamily="18" charset="0"/>
              </a:rPr>
              <a:t>– Make use of excess capacity by making a material instead of letting the capacity sit idle.</a:t>
            </a:r>
          </a:p>
        </p:txBody>
      </p:sp>
      <p:sp>
        <p:nvSpPr>
          <p:cNvPr id="7" name="Rectangle 6"/>
          <p:cNvSpPr/>
          <p:nvPr/>
        </p:nvSpPr>
        <p:spPr>
          <a:xfrm>
            <a:off x="228600" y="5781470"/>
            <a:ext cx="8686800" cy="830997"/>
          </a:xfrm>
          <a:prstGeom prst="rect">
            <a:avLst/>
          </a:prstGeom>
        </p:spPr>
        <p:txBody>
          <a:bodyPr wrap="square">
            <a:spAutoFit/>
          </a:bodyPr>
          <a:lstStyle/>
          <a:p>
            <a:pPr marL="347663" lvl="1" indent="-347663">
              <a:spcBef>
                <a:spcPts val="600"/>
              </a:spcBef>
              <a:spcAft>
                <a:spcPts val="1200"/>
              </a:spcAft>
              <a:buClr>
                <a:srgbClr val="923222"/>
              </a:buClr>
              <a:buSzPct val="115000"/>
              <a:buFont typeface="Wingdings" panose="05000000000000000000" pitchFamily="2" charset="2"/>
              <a:buChar char="§"/>
            </a:pPr>
            <a:r>
              <a:rPr lang="en-US" altLang="en-US" b="1" dirty="0">
                <a:latin typeface="Calibri" panose="020F0502020204030204" pitchFamily="34" charset="0"/>
                <a:ea typeface="ＭＳ Ｐゴシック" panose="020B0600070205080204" pitchFamily="34" charset="-128"/>
                <a:cs typeface="Times New Roman" panose="02020603050405020304" pitchFamily="18" charset="0"/>
              </a:rPr>
              <a:t>Better quality control </a:t>
            </a:r>
            <a:r>
              <a:rPr lang="en-US" altLang="en-US" dirty="0">
                <a:latin typeface="Calibri" panose="020F0502020204030204" pitchFamily="34" charset="0"/>
                <a:ea typeface="ＭＳ Ｐゴシック" panose="020B0600070205080204" pitchFamily="34" charset="-128"/>
                <a:cs typeface="Times New Roman" panose="02020603050405020304" pitchFamily="18" charset="0"/>
              </a:rPr>
              <a:t>– You may feel that you have more control of the quality of the material / product than a supplier.</a:t>
            </a:r>
          </a:p>
        </p:txBody>
      </p:sp>
      <p:sp>
        <p:nvSpPr>
          <p:cNvPr id="8" name="Slide Number Placeholder 7"/>
          <p:cNvSpPr>
            <a:spLocks noGrp="1"/>
          </p:cNvSpPr>
          <p:nvPr>
            <p:ph type="sldNum" sz="quarter" idx="4"/>
          </p:nvPr>
        </p:nvSpPr>
        <p:spPr>
          <a:xfrm>
            <a:off x="8839200" y="6591300"/>
            <a:ext cx="193674" cy="174779"/>
          </a:xfrm>
        </p:spPr>
        <p:txBody>
          <a:bodyPr/>
          <a:lstStyle/>
          <a:p>
            <a:fld id="{E66AA3EA-0569-43EF-BBA3-83FDB109D582}" type="slidenum">
              <a:rPr lang="en-US" smtClean="0"/>
              <a:pPr/>
              <a:t>41</a:t>
            </a:fld>
            <a:endParaRPr lang="en-US" dirty="0"/>
          </a:p>
        </p:txBody>
      </p:sp>
    </p:spTree>
    <p:extLst>
      <p:ext uri="{BB962C8B-B14F-4D97-AF65-F5344CB8AC3E}">
        <p14:creationId xmlns:p14="http://schemas.microsoft.com/office/powerpoint/2010/main" val="864965884"/>
      </p:ext>
    </p:extLst>
  </p:cSld>
  <p:clrMapOvr>
    <a:masterClrMapping/>
  </p:clrMapOvr>
  <p:transition spd="slow">
    <p:pull dir="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ChangeArrowheads="1"/>
          </p:cNvSpPr>
          <p:nvPr>
            <p:ph type="body" sz="half" idx="4294967295"/>
          </p:nvPr>
        </p:nvSpPr>
        <p:spPr>
          <a:xfrm>
            <a:off x="228600" y="914401"/>
            <a:ext cx="8686800" cy="2171700"/>
          </a:xfrm>
        </p:spPr>
        <p:txBody>
          <a:bodyPr/>
          <a:lstStyle/>
          <a:p>
            <a:pPr marL="347663" lvl="1" indent="-347663">
              <a:spcBef>
                <a:spcPts val="600"/>
              </a:spcBef>
              <a:spcAft>
                <a:spcPts val="1200"/>
              </a:spcAft>
              <a:buClr>
                <a:srgbClr val="923222"/>
              </a:buClr>
              <a:buSzPct val="115000"/>
              <a:buFont typeface="Wingdings" panose="05000000000000000000" pitchFamily="2" charset="2"/>
              <a:buChar char="§"/>
            </a:pPr>
            <a:r>
              <a:rPr lang="en-US" altLang="en-US" sz="2400" b="1" dirty="0">
                <a:latin typeface="Calibri" panose="020F0502020204030204" pitchFamily="34" charset="0"/>
                <a:ea typeface="ＭＳ Ｐゴシック" panose="020B0600070205080204" pitchFamily="34" charset="-128"/>
                <a:cs typeface="Times New Roman" panose="02020603050405020304" pitchFamily="18" charset="0"/>
              </a:rPr>
              <a:t>Overall lower cost </a:t>
            </a: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 You may be able to produce the material or product at a lower cost and avoid paying a 3</a:t>
            </a:r>
            <a:r>
              <a:rPr lang="en-US" altLang="en-US" sz="2400" baseline="30000" dirty="0">
                <a:latin typeface="Calibri" panose="020F0502020204030204" pitchFamily="34" charset="0"/>
                <a:ea typeface="ＭＳ Ｐゴシック" panose="020B0600070205080204" pitchFamily="34" charset="-128"/>
                <a:cs typeface="Times New Roman" panose="02020603050405020304" pitchFamily="18" charset="0"/>
              </a:rPr>
              <a:t>rd</a:t>
            </a: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 party’s profit margin.</a:t>
            </a:r>
          </a:p>
          <a:p>
            <a:pPr marL="347663" lvl="1" indent="-347663">
              <a:spcBef>
                <a:spcPts val="600"/>
              </a:spcBef>
              <a:spcAft>
                <a:spcPts val="1200"/>
              </a:spcAft>
              <a:buClr>
                <a:srgbClr val="923222"/>
              </a:buClr>
              <a:buSzPct val="115000"/>
              <a:buFont typeface="Wingdings" panose="05000000000000000000" pitchFamily="2" charset="2"/>
              <a:buChar char="§"/>
            </a:pPr>
            <a:r>
              <a:rPr lang="en-US" altLang="en-US" sz="2400" b="1" dirty="0">
                <a:latin typeface="Calibri" panose="020F0502020204030204" pitchFamily="34" charset="0"/>
                <a:ea typeface="ＭＳ Ｐゴシック" panose="020B0600070205080204" pitchFamily="34" charset="-128"/>
                <a:cs typeface="Times New Roman" panose="02020603050405020304" pitchFamily="18" charset="0"/>
              </a:rPr>
              <a:t>Control of transportation and warehousing costs </a:t>
            </a: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 If you make an item in-house, you avoid transportation costs, and may be able to keep warehousing costs to a minimum.</a:t>
            </a:r>
          </a:p>
        </p:txBody>
      </p:sp>
      <p:sp>
        <p:nvSpPr>
          <p:cNvPr id="5" name="Rectangle 5"/>
          <p:cNvSpPr>
            <a:spLocks noGrp="1" noChangeArrowheads="1"/>
          </p:cNvSpPr>
          <p:nvPr>
            <p:ph type="title" idx="4294967295"/>
          </p:nvPr>
        </p:nvSpPr>
        <p:spPr>
          <a:xfrm>
            <a:off x="228600" y="215900"/>
            <a:ext cx="8439150" cy="330200"/>
          </a:xfrm>
          <a:noFill/>
          <a:ln w="9525">
            <a:noFill/>
            <a:miter lim="800000"/>
            <a:headEnd/>
            <a:tailEnd/>
          </a:ln>
        </p:spPr>
        <p:txBody>
          <a:bodyPr vert="horz" wrap="square" lIns="92075" tIns="46038" rIns="92075" bIns="46038" numCol="1" anchor="ctr" anchorCtr="0" compatLnSpc="1">
            <a:prstTxWarp prst="textNoShape">
              <a:avLst/>
            </a:prstTxWarp>
          </a:bodyPr>
          <a:lstStyle/>
          <a:p>
            <a:pPr>
              <a:lnSpc>
                <a:spcPct val="80000"/>
              </a:lnSpc>
            </a:pPr>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Quantitative Reasons for Making</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3784600"/>
            <a:ext cx="7924800" cy="2921000"/>
          </a:xfrm>
          <a:prstGeom prst="rect">
            <a:avLst/>
          </a:prstGeom>
        </p:spPr>
      </p:pic>
      <p:sp>
        <p:nvSpPr>
          <p:cNvPr id="3" name="Slide Number Placeholder 2"/>
          <p:cNvSpPr>
            <a:spLocks noGrp="1"/>
          </p:cNvSpPr>
          <p:nvPr>
            <p:ph type="sldNum" sz="quarter" idx="4"/>
          </p:nvPr>
        </p:nvSpPr>
        <p:spPr>
          <a:xfrm>
            <a:off x="8839200" y="6591300"/>
            <a:ext cx="193674" cy="174779"/>
          </a:xfrm>
        </p:spPr>
        <p:txBody>
          <a:bodyPr/>
          <a:lstStyle/>
          <a:p>
            <a:fld id="{E66AA3EA-0569-43EF-BBA3-83FDB109D582}" type="slidenum">
              <a:rPr lang="en-US" smtClean="0"/>
              <a:pPr/>
              <a:t>42</a:t>
            </a:fld>
            <a:endParaRPr lang="en-US" dirty="0"/>
          </a:p>
        </p:txBody>
      </p:sp>
    </p:spTree>
    <p:extLst>
      <p:ext uri="{BB962C8B-B14F-4D97-AF65-F5344CB8AC3E}">
        <p14:creationId xmlns:p14="http://schemas.microsoft.com/office/powerpoint/2010/main" val="3260899887"/>
      </p:ext>
    </p:extLst>
  </p:cSld>
  <p:clrMapOvr>
    <a:masterClrMapping/>
  </p:clrMapOvr>
  <p:transition spd="slow">
    <p:pull dir="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35466"/>
            <a:ext cx="8439150" cy="491067"/>
          </a:xfrm>
        </p:spPr>
        <p:txBody>
          <a:bodyPr/>
          <a:lstStyle/>
          <a:p>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Cost Factors for the Make Analysis</a:t>
            </a:r>
          </a:p>
        </p:txBody>
      </p:sp>
      <p:sp>
        <p:nvSpPr>
          <p:cNvPr id="3" name="Content Placeholder 2"/>
          <p:cNvSpPr>
            <a:spLocks noGrp="1"/>
          </p:cNvSpPr>
          <p:nvPr>
            <p:ph idx="1"/>
          </p:nvPr>
        </p:nvSpPr>
        <p:spPr>
          <a:xfrm>
            <a:off x="228600" y="927100"/>
            <a:ext cx="8686800" cy="5664200"/>
          </a:xfrm>
        </p:spPr>
        <p:txBody>
          <a:bodyPr/>
          <a:lstStyle/>
          <a:p>
            <a:pPr marL="347663" lvl="1" indent="-347663">
              <a:spcBef>
                <a:spcPts val="1200"/>
              </a:spcBef>
              <a:spcAft>
                <a:spcPts val="600"/>
              </a:spcAft>
              <a:buClr>
                <a:srgbClr val="923222"/>
              </a:buClr>
              <a:buSzPct val="115000"/>
              <a:buFont typeface="Wingdings" panose="05000000000000000000" pitchFamily="2" charset="2"/>
              <a:buChar char="§"/>
            </a:pPr>
            <a:r>
              <a:rPr lang="en-US" sz="2400" dirty="0">
                <a:latin typeface="Calibri" panose="020F0502020204030204" pitchFamily="34" charset="0"/>
                <a:ea typeface="ＭＳ Ｐゴシック" panose="020B0600070205080204" pitchFamily="34" charset="-128"/>
                <a:cs typeface="Times New Roman" panose="02020603050405020304" pitchFamily="18" charset="0"/>
              </a:rPr>
              <a:t>Direct </a:t>
            </a:r>
            <a:r>
              <a:rPr lang="en-US" sz="2400" dirty="0">
                <a:solidFill>
                  <a:srgbClr val="923222"/>
                </a:solidFill>
                <a:latin typeface="Calibri" panose="020F0502020204030204" pitchFamily="34" charset="0"/>
                <a:ea typeface="ＭＳ Ｐゴシック" panose="020B0600070205080204" pitchFamily="34" charset="-128"/>
                <a:cs typeface="Times New Roman" panose="02020603050405020304" pitchFamily="18" charset="0"/>
              </a:rPr>
              <a:t>labor</a:t>
            </a:r>
            <a:r>
              <a:rPr lang="en-US" sz="2400" dirty="0">
                <a:latin typeface="Calibri" panose="020F0502020204030204" pitchFamily="34" charset="0"/>
                <a:ea typeface="ＭＳ Ｐゴシック" panose="020B0600070205080204" pitchFamily="34" charset="-128"/>
                <a:cs typeface="Times New Roman" panose="02020603050405020304" pitchFamily="18" charset="0"/>
              </a:rPr>
              <a:t> expenses</a:t>
            </a:r>
          </a:p>
          <a:p>
            <a:pPr marL="347663" lvl="1" indent="-347663">
              <a:spcBef>
                <a:spcPts val="1200"/>
              </a:spcBef>
              <a:spcAft>
                <a:spcPts val="600"/>
              </a:spcAft>
              <a:buClr>
                <a:srgbClr val="923222"/>
              </a:buClr>
              <a:buSzPct val="115000"/>
              <a:buFont typeface="Wingdings" panose="05000000000000000000" pitchFamily="2" charset="2"/>
              <a:buChar char="§"/>
            </a:pPr>
            <a:r>
              <a:rPr lang="en-US" sz="2400" dirty="0">
                <a:latin typeface="Calibri" panose="020F0502020204030204" pitchFamily="34" charset="0"/>
                <a:ea typeface="ＭＳ Ｐゴシック" panose="020B0600070205080204" pitchFamily="34" charset="-128"/>
                <a:cs typeface="Times New Roman" panose="02020603050405020304" pitchFamily="18" charset="0"/>
              </a:rPr>
              <a:t>Incremental inventory-carrying expenses</a:t>
            </a:r>
          </a:p>
          <a:p>
            <a:pPr marL="347663" lvl="1" indent="-347663">
              <a:spcBef>
                <a:spcPts val="1200"/>
              </a:spcBef>
              <a:spcAft>
                <a:spcPts val="600"/>
              </a:spcAft>
              <a:buClr>
                <a:srgbClr val="923222"/>
              </a:buClr>
              <a:buSzPct val="115000"/>
              <a:buFont typeface="Wingdings" panose="05000000000000000000" pitchFamily="2" charset="2"/>
              <a:buChar char="§"/>
            </a:pPr>
            <a:r>
              <a:rPr lang="en-US" sz="2400" dirty="0">
                <a:latin typeface="Calibri" panose="020F0502020204030204" pitchFamily="34" charset="0"/>
                <a:ea typeface="ＭＳ Ｐゴシック" panose="020B0600070205080204" pitchFamily="34" charset="-128"/>
                <a:cs typeface="Times New Roman" panose="02020603050405020304" pitchFamily="18" charset="0"/>
              </a:rPr>
              <a:t>Incremental </a:t>
            </a:r>
            <a:r>
              <a:rPr lang="en-US" sz="2400" dirty="0">
                <a:solidFill>
                  <a:srgbClr val="923222"/>
                </a:solidFill>
                <a:latin typeface="Calibri" panose="020F0502020204030204" pitchFamily="34" charset="0"/>
                <a:ea typeface="ＭＳ Ｐゴシック" panose="020B0600070205080204" pitchFamily="34" charset="-128"/>
                <a:cs typeface="Times New Roman" panose="02020603050405020304" pitchFamily="18" charset="0"/>
              </a:rPr>
              <a:t>capital</a:t>
            </a:r>
            <a:r>
              <a:rPr lang="en-US" sz="2400" dirty="0">
                <a:latin typeface="Calibri" panose="020F0502020204030204" pitchFamily="34" charset="0"/>
                <a:ea typeface="ＭＳ Ｐゴシック" panose="020B0600070205080204" pitchFamily="34" charset="-128"/>
                <a:cs typeface="Times New Roman" panose="02020603050405020304" pitchFamily="18" charset="0"/>
              </a:rPr>
              <a:t> expenses</a:t>
            </a:r>
          </a:p>
          <a:p>
            <a:pPr marL="347663" lvl="1" indent="-347663">
              <a:spcBef>
                <a:spcPts val="1200"/>
              </a:spcBef>
              <a:spcAft>
                <a:spcPts val="600"/>
              </a:spcAft>
              <a:buClr>
                <a:srgbClr val="923222"/>
              </a:buClr>
              <a:buSzPct val="115000"/>
              <a:buFont typeface="Wingdings" panose="05000000000000000000" pitchFamily="2" charset="2"/>
              <a:buChar char="§"/>
            </a:pPr>
            <a:r>
              <a:rPr lang="en-US" sz="2400" dirty="0">
                <a:latin typeface="Calibri" panose="020F0502020204030204" pitchFamily="34" charset="0"/>
                <a:ea typeface="ＭＳ Ｐゴシック" panose="020B0600070205080204" pitchFamily="34" charset="-128"/>
                <a:cs typeface="Times New Roman" panose="02020603050405020304" pitchFamily="18" charset="0"/>
              </a:rPr>
              <a:t>Incremental </a:t>
            </a:r>
            <a:r>
              <a:rPr lang="en-US" sz="2400" dirty="0">
                <a:solidFill>
                  <a:srgbClr val="923222"/>
                </a:solidFill>
                <a:latin typeface="Calibri" panose="020F0502020204030204" pitchFamily="34" charset="0"/>
                <a:ea typeface="ＭＳ Ｐゴシック" panose="020B0600070205080204" pitchFamily="34" charset="-128"/>
                <a:cs typeface="Times New Roman" panose="02020603050405020304" pitchFamily="18" charset="0"/>
              </a:rPr>
              <a:t>purchasing</a:t>
            </a:r>
            <a:r>
              <a:rPr lang="en-US" sz="2400" dirty="0">
                <a:latin typeface="Calibri" panose="020F0502020204030204" pitchFamily="34" charset="0"/>
                <a:ea typeface="ＭＳ Ｐゴシック" panose="020B0600070205080204" pitchFamily="34" charset="-128"/>
                <a:cs typeface="Times New Roman" panose="02020603050405020304" pitchFamily="18" charset="0"/>
              </a:rPr>
              <a:t> expenses </a:t>
            </a:r>
            <a:r>
              <a:rPr lang="en-US" sz="2000" i="1" dirty="0">
                <a:latin typeface="Calibri" panose="020F0502020204030204" pitchFamily="34" charset="0"/>
                <a:ea typeface="ＭＳ Ｐゴシック" panose="020B0600070205080204" pitchFamily="34" charset="-128"/>
                <a:cs typeface="Times New Roman" panose="02020603050405020304" pitchFamily="18" charset="0"/>
              </a:rPr>
              <a:t>(for starting/raw materials)</a:t>
            </a:r>
          </a:p>
          <a:p>
            <a:pPr marL="347663" lvl="1" indent="-347663">
              <a:spcBef>
                <a:spcPts val="1200"/>
              </a:spcBef>
              <a:spcAft>
                <a:spcPts val="600"/>
              </a:spcAft>
              <a:buClr>
                <a:srgbClr val="923222"/>
              </a:buClr>
              <a:buSzPct val="115000"/>
              <a:buFont typeface="Wingdings" panose="05000000000000000000" pitchFamily="2" charset="2"/>
              <a:buChar char="§"/>
            </a:pPr>
            <a:r>
              <a:rPr lang="en-US" sz="2400" dirty="0">
                <a:latin typeface="Calibri" panose="020F0502020204030204" pitchFamily="34" charset="0"/>
                <a:ea typeface="ＭＳ Ｐゴシック" panose="020B0600070205080204" pitchFamily="34" charset="-128"/>
                <a:cs typeface="Times New Roman" panose="02020603050405020304" pitchFamily="18" charset="0"/>
              </a:rPr>
              <a:t>Incremental factory operating expenses</a:t>
            </a:r>
          </a:p>
          <a:p>
            <a:pPr marL="347663" lvl="1" indent="-347663">
              <a:spcBef>
                <a:spcPts val="1200"/>
              </a:spcBef>
              <a:spcAft>
                <a:spcPts val="600"/>
              </a:spcAft>
              <a:buClr>
                <a:srgbClr val="923222"/>
              </a:buClr>
              <a:buSzPct val="115000"/>
              <a:buFont typeface="Wingdings" panose="05000000000000000000" pitchFamily="2" charset="2"/>
              <a:buChar char="§"/>
            </a:pPr>
            <a:r>
              <a:rPr lang="en-US" sz="2400" dirty="0">
                <a:latin typeface="Calibri" panose="020F0502020204030204" pitchFamily="34" charset="0"/>
                <a:ea typeface="ＭＳ Ｐゴシック" panose="020B0600070205080204" pitchFamily="34" charset="-128"/>
                <a:cs typeface="Times New Roman" panose="02020603050405020304" pitchFamily="18" charset="0"/>
              </a:rPr>
              <a:t>Incremental </a:t>
            </a:r>
            <a:r>
              <a:rPr lang="en-US" sz="2400" dirty="0">
                <a:solidFill>
                  <a:srgbClr val="923222"/>
                </a:solidFill>
                <a:latin typeface="Calibri" panose="020F0502020204030204" pitchFamily="34" charset="0"/>
                <a:ea typeface="ＭＳ Ｐゴシック" panose="020B0600070205080204" pitchFamily="34" charset="-128"/>
                <a:cs typeface="Times New Roman" panose="02020603050405020304" pitchFamily="18" charset="0"/>
              </a:rPr>
              <a:t>managerial</a:t>
            </a:r>
            <a:r>
              <a:rPr lang="en-US" sz="2400" dirty="0">
                <a:latin typeface="Calibri" panose="020F0502020204030204" pitchFamily="34" charset="0"/>
                <a:ea typeface="ＭＳ Ｐゴシック" panose="020B0600070205080204" pitchFamily="34" charset="-128"/>
                <a:cs typeface="Times New Roman" panose="02020603050405020304" pitchFamily="18" charset="0"/>
              </a:rPr>
              <a:t> expenses</a:t>
            </a:r>
          </a:p>
          <a:p>
            <a:pPr marL="347663" lvl="1" indent="-347663">
              <a:spcBef>
                <a:spcPts val="1200"/>
              </a:spcBef>
              <a:spcAft>
                <a:spcPts val="600"/>
              </a:spcAft>
              <a:buClr>
                <a:srgbClr val="923222"/>
              </a:buClr>
              <a:buSzPct val="115000"/>
              <a:buFont typeface="Wingdings" panose="05000000000000000000" pitchFamily="2" charset="2"/>
              <a:buChar char="§"/>
            </a:pPr>
            <a:r>
              <a:rPr lang="en-US" sz="2400" dirty="0">
                <a:solidFill>
                  <a:srgbClr val="923222"/>
                </a:solidFill>
                <a:latin typeface="Calibri" panose="020F0502020204030204" pitchFamily="34" charset="0"/>
                <a:ea typeface="ＭＳ Ｐゴシック" panose="020B0600070205080204" pitchFamily="34" charset="-128"/>
                <a:cs typeface="Times New Roman" panose="02020603050405020304" pitchFamily="18" charset="0"/>
              </a:rPr>
              <a:t>Transportation</a:t>
            </a:r>
            <a:r>
              <a:rPr lang="en-US" sz="2400" dirty="0">
                <a:latin typeface="Calibri" panose="020F0502020204030204" pitchFamily="34" charset="0"/>
                <a:ea typeface="ＭＳ Ｐゴシック" panose="020B0600070205080204" pitchFamily="34" charset="-128"/>
                <a:cs typeface="Times New Roman" panose="02020603050405020304" pitchFamily="18" charset="0"/>
              </a:rPr>
              <a:t> expenses for purchased starting/raw materials</a:t>
            </a:r>
          </a:p>
          <a:p>
            <a:pPr marL="347663" lvl="1" indent="-347663">
              <a:spcBef>
                <a:spcPts val="1200"/>
              </a:spcBef>
              <a:spcAft>
                <a:spcPts val="600"/>
              </a:spcAft>
              <a:buClr>
                <a:srgbClr val="923222"/>
              </a:buClr>
              <a:buSzPct val="115000"/>
              <a:buFont typeface="Wingdings" panose="05000000000000000000" pitchFamily="2" charset="2"/>
              <a:buChar char="§"/>
            </a:pPr>
            <a:r>
              <a:rPr lang="en-US" sz="2400" dirty="0">
                <a:latin typeface="Calibri" panose="020F0502020204030204" pitchFamily="34" charset="0"/>
                <a:ea typeface="ＭＳ Ｐゴシック" panose="020B0600070205080204" pitchFamily="34" charset="-128"/>
                <a:cs typeface="Times New Roman" panose="02020603050405020304" pitchFamily="18" charset="0"/>
              </a:rPr>
              <a:t>Any </a:t>
            </a:r>
            <a:r>
              <a:rPr lang="en-US" sz="2400" dirty="0">
                <a:solidFill>
                  <a:srgbClr val="923222"/>
                </a:solidFill>
                <a:latin typeface="Calibri" panose="020F0502020204030204" pitchFamily="34" charset="0"/>
                <a:ea typeface="ＭＳ Ｐゴシック" panose="020B0600070205080204" pitchFamily="34" charset="-128"/>
                <a:cs typeface="Times New Roman" panose="02020603050405020304" pitchFamily="18" charset="0"/>
              </a:rPr>
              <a:t>follow-on expenses </a:t>
            </a:r>
            <a:r>
              <a:rPr lang="en-US" sz="2400" dirty="0">
                <a:latin typeface="Calibri" panose="020F0502020204030204" pitchFamily="34" charset="0"/>
                <a:ea typeface="ＭＳ Ｐゴシック" panose="020B0600070205080204" pitchFamily="34" charset="-128"/>
                <a:cs typeface="Times New Roman" panose="02020603050405020304" pitchFamily="18" charset="0"/>
              </a:rPr>
              <a:t>resulting from quality and associated problems</a:t>
            </a:r>
          </a:p>
          <a:p>
            <a:endParaRPr lang="en-US" dirty="0"/>
          </a:p>
        </p:txBody>
      </p:sp>
      <p:sp>
        <p:nvSpPr>
          <p:cNvPr id="6" name="Slide Number Placeholder 5"/>
          <p:cNvSpPr>
            <a:spLocks noGrp="1"/>
          </p:cNvSpPr>
          <p:nvPr>
            <p:ph type="sldNum" sz="quarter" idx="4"/>
          </p:nvPr>
        </p:nvSpPr>
        <p:spPr>
          <a:xfrm>
            <a:off x="8839200" y="6591300"/>
            <a:ext cx="193674" cy="174779"/>
          </a:xfrm>
        </p:spPr>
        <p:txBody>
          <a:bodyPr/>
          <a:lstStyle/>
          <a:p>
            <a:fld id="{E66AA3EA-0569-43EF-BBA3-83FDB109D582}" type="slidenum">
              <a:rPr lang="en-US" smtClean="0"/>
              <a:pPr/>
              <a:t>43</a:t>
            </a:fld>
            <a:endParaRPr lang="en-US" dirty="0"/>
          </a:p>
        </p:txBody>
      </p:sp>
    </p:spTree>
    <p:extLst>
      <p:ext uri="{BB962C8B-B14F-4D97-AF65-F5344CB8AC3E}">
        <p14:creationId xmlns:p14="http://schemas.microsoft.com/office/powerpoint/2010/main" val="3355997040"/>
      </p:ext>
    </p:extLst>
  </p:cSld>
  <p:clrMapOvr>
    <a:masterClrMapping/>
  </p:clrMapOvr>
  <p:transition spd="slow">
    <p:pull dir="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Grp="1" noChangeArrowheads="1"/>
          </p:cNvSpPr>
          <p:nvPr>
            <p:ph type="body" idx="4294967295"/>
          </p:nvPr>
        </p:nvSpPr>
        <p:spPr>
          <a:xfrm>
            <a:off x="228600" y="914400"/>
            <a:ext cx="8915400" cy="5715000"/>
          </a:xfrm>
        </p:spPr>
        <p:txBody>
          <a:bodyPr/>
          <a:lstStyle/>
          <a:p>
            <a:pPr marL="347663" lvl="1" indent="-347663">
              <a:spcBef>
                <a:spcPts val="600"/>
              </a:spcBef>
              <a:spcAft>
                <a:spcPts val="1000"/>
              </a:spcAft>
              <a:buClr>
                <a:srgbClr val="923222"/>
              </a:buClr>
              <a:buSzPct val="115000"/>
              <a:buFont typeface="Wingdings" panose="05000000000000000000" pitchFamily="2" charset="2"/>
              <a:buChar char="§"/>
            </a:pPr>
            <a:r>
              <a:rPr lang="en-US" altLang="en-US" sz="2200" b="1" dirty="0">
                <a:latin typeface="Calibri" panose="020F0502020204030204" pitchFamily="34" charset="0"/>
                <a:ea typeface="ＭＳ Ｐゴシック" panose="020B0600070205080204" pitchFamily="34" charset="-128"/>
                <a:cs typeface="Times New Roman" panose="02020603050405020304" pitchFamily="18" charset="0"/>
              </a:rPr>
              <a:t>Non-Strategic</a:t>
            </a:r>
            <a:r>
              <a:rPr lang="en-US" altLang="en-US" sz="2200" dirty="0">
                <a:latin typeface="Calibri" panose="020F0502020204030204" pitchFamily="34" charset="0"/>
                <a:ea typeface="ＭＳ Ｐゴシック" panose="020B0600070205080204" pitchFamily="34" charset="-128"/>
                <a:cs typeface="Times New Roman" panose="02020603050405020304" pitchFamily="18" charset="0"/>
              </a:rPr>
              <a:t> - If it is a non-strategic item</a:t>
            </a:r>
          </a:p>
          <a:p>
            <a:pPr marL="347663" lvl="1" indent="-347663">
              <a:spcBef>
                <a:spcPts val="600"/>
              </a:spcBef>
              <a:spcAft>
                <a:spcPts val="1000"/>
              </a:spcAft>
              <a:buClr>
                <a:srgbClr val="923222"/>
              </a:buClr>
              <a:buSzPct val="115000"/>
              <a:buFont typeface="Wingdings" panose="05000000000000000000" pitchFamily="2" charset="2"/>
              <a:buChar char="§"/>
            </a:pPr>
            <a:r>
              <a:rPr lang="en-US" altLang="en-US" sz="2200" b="1" dirty="0">
                <a:latin typeface="Calibri" panose="020F0502020204030204" pitchFamily="34" charset="0"/>
                <a:ea typeface="ＭＳ Ｐゴシック" panose="020B0600070205080204" pitchFamily="34" charset="-128"/>
                <a:cs typeface="Times New Roman" panose="02020603050405020304" pitchFamily="18" charset="0"/>
              </a:rPr>
              <a:t>Insufficient Capacity </a:t>
            </a:r>
            <a:r>
              <a:rPr lang="en-US" altLang="en-US" sz="2200" dirty="0">
                <a:latin typeface="Calibri" panose="020F0502020204030204" pitchFamily="34" charset="0"/>
                <a:ea typeface="ＭＳ Ｐゴシック" panose="020B0600070205080204" pitchFamily="34" charset="-128"/>
                <a:cs typeface="Times New Roman" panose="02020603050405020304" pitchFamily="18" charset="0"/>
              </a:rPr>
              <a:t>- A firm may be at or near capacity and subcontracting from a supplier may make better sense.  </a:t>
            </a:r>
          </a:p>
          <a:p>
            <a:pPr marL="347663" lvl="1" indent="-347663">
              <a:spcBef>
                <a:spcPts val="600"/>
              </a:spcBef>
              <a:spcAft>
                <a:spcPts val="1000"/>
              </a:spcAft>
              <a:buClr>
                <a:srgbClr val="923222"/>
              </a:buClr>
              <a:buSzPct val="115000"/>
              <a:buFont typeface="Wingdings" panose="05000000000000000000" pitchFamily="2" charset="2"/>
              <a:buChar char="§"/>
            </a:pPr>
            <a:r>
              <a:rPr lang="en-US" altLang="en-US" sz="2200" dirty="0">
                <a:latin typeface="Calibri" panose="020F0502020204030204" pitchFamily="34" charset="0"/>
                <a:ea typeface="ＭＳ Ｐゴシック" panose="020B0600070205080204" pitchFamily="34" charset="-128"/>
                <a:cs typeface="Times New Roman" panose="02020603050405020304" pitchFamily="18" charset="0"/>
              </a:rPr>
              <a:t>Temporary Capacity Constraints – the concept of “extended workbench” which involves short-term supplementing internal capacity with external capacity during time of constraint or overloaded work centers.</a:t>
            </a:r>
          </a:p>
          <a:p>
            <a:pPr marL="347663" lvl="1" indent="-347663">
              <a:spcBef>
                <a:spcPts val="600"/>
              </a:spcBef>
              <a:spcAft>
                <a:spcPts val="1000"/>
              </a:spcAft>
              <a:buClr>
                <a:srgbClr val="923222"/>
              </a:buClr>
              <a:buSzPct val="115000"/>
              <a:buFont typeface="Wingdings" panose="05000000000000000000" pitchFamily="2" charset="2"/>
              <a:buChar char="§"/>
            </a:pPr>
            <a:r>
              <a:rPr lang="en-US" altLang="en-US" sz="2200" b="1" dirty="0">
                <a:latin typeface="Calibri" panose="020F0502020204030204" pitchFamily="34" charset="0"/>
                <a:ea typeface="ＭＳ Ｐゴシック" panose="020B0600070205080204" pitchFamily="34" charset="-128"/>
                <a:cs typeface="Times New Roman" panose="02020603050405020304" pitchFamily="18" charset="0"/>
              </a:rPr>
              <a:t>Lack of Expertise </a:t>
            </a:r>
            <a:r>
              <a:rPr lang="en-US" altLang="en-US" sz="2200" dirty="0">
                <a:latin typeface="Calibri" panose="020F0502020204030204" pitchFamily="34" charset="0"/>
                <a:ea typeface="ＭＳ Ｐゴシック" panose="020B0600070205080204" pitchFamily="34" charset="-128"/>
                <a:cs typeface="Times New Roman" panose="02020603050405020304" pitchFamily="18" charset="0"/>
              </a:rPr>
              <a:t>- Firm may not have the necessary technology and expertise</a:t>
            </a:r>
          </a:p>
          <a:p>
            <a:pPr marL="347663" lvl="1" indent="-347663">
              <a:spcBef>
                <a:spcPts val="600"/>
              </a:spcBef>
              <a:spcAft>
                <a:spcPts val="1000"/>
              </a:spcAft>
              <a:buClr>
                <a:srgbClr val="923222"/>
              </a:buClr>
              <a:buSzPct val="115000"/>
              <a:buFont typeface="Wingdings" panose="05000000000000000000" pitchFamily="2" charset="2"/>
              <a:buChar char="§"/>
            </a:pPr>
            <a:r>
              <a:rPr lang="en-US" altLang="en-US" sz="2200" b="1" dirty="0">
                <a:latin typeface="Calibri" panose="020F0502020204030204" pitchFamily="34" charset="0"/>
                <a:ea typeface="ＭＳ Ｐゴシック" panose="020B0600070205080204" pitchFamily="34" charset="-128"/>
                <a:cs typeface="Times New Roman" panose="02020603050405020304" pitchFamily="18" charset="0"/>
              </a:rPr>
              <a:t>Quality</a:t>
            </a:r>
            <a:r>
              <a:rPr lang="en-US" altLang="en-US" sz="2200" dirty="0">
                <a:latin typeface="Calibri" panose="020F0502020204030204" pitchFamily="34" charset="0"/>
                <a:ea typeface="ＭＳ Ｐゴシック" panose="020B0600070205080204" pitchFamily="34" charset="-128"/>
                <a:cs typeface="Times New Roman" panose="02020603050405020304" pitchFamily="18" charset="0"/>
              </a:rPr>
              <a:t> - Suppliers may have better technology, process, &amp; skilled labor</a:t>
            </a:r>
          </a:p>
          <a:p>
            <a:pPr marL="347663" lvl="1" indent="-347663">
              <a:spcBef>
                <a:spcPts val="600"/>
              </a:spcBef>
              <a:spcAft>
                <a:spcPts val="1000"/>
              </a:spcAft>
              <a:buClr>
                <a:srgbClr val="923222"/>
              </a:buClr>
              <a:buSzPct val="115000"/>
              <a:buFont typeface="Wingdings" panose="05000000000000000000" pitchFamily="2" charset="2"/>
              <a:buChar char="§"/>
            </a:pPr>
            <a:r>
              <a:rPr lang="en-US" altLang="en-US" sz="2200" b="1" dirty="0">
                <a:latin typeface="Calibri" panose="020F0502020204030204" pitchFamily="34" charset="0"/>
                <a:ea typeface="ＭＳ Ｐゴシック" panose="020B0600070205080204" pitchFamily="34" charset="-128"/>
                <a:cs typeface="Times New Roman" panose="02020603050405020304" pitchFamily="18" charset="0"/>
              </a:rPr>
              <a:t>Multi Sourcing Strategy </a:t>
            </a:r>
            <a:r>
              <a:rPr lang="en-US" altLang="en-US" sz="2200" dirty="0">
                <a:latin typeface="Calibri" panose="020F0502020204030204" pitchFamily="34" charset="0"/>
                <a:ea typeface="ＭＳ Ｐゴシック" panose="020B0600070205080204" pitchFamily="34" charset="-128"/>
                <a:cs typeface="Times New Roman" panose="02020603050405020304" pitchFamily="18" charset="0"/>
              </a:rPr>
              <a:t>– To achieve a multi sourcing strategy using an external supplier in addition to an internal source.</a:t>
            </a:r>
          </a:p>
          <a:p>
            <a:pPr marL="347663" lvl="1" indent="-347663">
              <a:spcBef>
                <a:spcPts val="600"/>
              </a:spcBef>
              <a:spcAft>
                <a:spcPts val="1000"/>
              </a:spcAft>
              <a:buClr>
                <a:srgbClr val="923222"/>
              </a:buClr>
              <a:buSzPct val="115000"/>
              <a:buFont typeface="Wingdings" panose="05000000000000000000" pitchFamily="2" charset="2"/>
              <a:buChar char="§"/>
            </a:pPr>
            <a:r>
              <a:rPr lang="en-US" altLang="en-US" sz="2200" b="1" dirty="0">
                <a:latin typeface="Calibri" panose="020F0502020204030204" pitchFamily="34" charset="0"/>
                <a:ea typeface="ＭＳ Ｐゴシック" panose="020B0600070205080204" pitchFamily="34" charset="-128"/>
                <a:cs typeface="Times New Roman" panose="02020603050405020304" pitchFamily="18" charset="0"/>
              </a:rPr>
              <a:t>Brand Strategy </a:t>
            </a:r>
            <a:r>
              <a:rPr lang="en-US" altLang="en-US" sz="2200" dirty="0">
                <a:latin typeface="Calibri" panose="020F0502020204030204" pitchFamily="34" charset="0"/>
                <a:ea typeface="ＭＳ Ｐゴシック" panose="020B0600070205080204" pitchFamily="34" charset="-128"/>
                <a:cs typeface="Times New Roman" panose="02020603050405020304" pitchFamily="18" charset="0"/>
              </a:rPr>
              <a:t>– take advantage of a supplier’s brand image, reputation, popularity, etc.</a:t>
            </a:r>
          </a:p>
          <a:p>
            <a:pPr marL="347663" lvl="1" indent="-347663">
              <a:spcBef>
                <a:spcPts val="600"/>
              </a:spcBef>
              <a:spcAft>
                <a:spcPts val="1000"/>
              </a:spcAft>
              <a:buClr>
                <a:srgbClr val="923222"/>
              </a:buClr>
              <a:buSzPct val="115000"/>
              <a:buFont typeface="Wingdings" panose="05000000000000000000" pitchFamily="2" charset="2"/>
              <a:buChar char="§"/>
            </a:pPr>
            <a:endParaRPr lang="en-US" altLang="en-US" sz="2200" dirty="0">
              <a:latin typeface="Calibri" panose="020F0502020204030204" pitchFamily="34" charset="0"/>
              <a:ea typeface="ＭＳ Ｐゴシック" panose="020B0600070205080204" pitchFamily="34" charset="-128"/>
              <a:cs typeface="Times New Roman" panose="02020603050405020304" pitchFamily="18" charset="0"/>
            </a:endParaRPr>
          </a:p>
        </p:txBody>
      </p:sp>
      <p:sp>
        <p:nvSpPr>
          <p:cNvPr id="4" name="Rectangle 5"/>
          <p:cNvSpPr>
            <a:spLocks noGrp="1" noChangeArrowheads="1"/>
          </p:cNvSpPr>
          <p:nvPr>
            <p:ph type="title" idx="4294967295"/>
          </p:nvPr>
        </p:nvSpPr>
        <p:spPr>
          <a:xfrm>
            <a:off x="228600" y="215900"/>
            <a:ext cx="8439150" cy="330200"/>
          </a:xfrm>
          <a:noFill/>
          <a:ln w="9525">
            <a:noFill/>
            <a:miter lim="800000"/>
            <a:headEnd/>
            <a:tailEnd/>
          </a:ln>
        </p:spPr>
        <p:txBody>
          <a:bodyPr vert="horz" wrap="square" lIns="92075" tIns="46038" rIns="92075" bIns="46038" numCol="1" anchor="ctr" anchorCtr="0" compatLnSpc="1">
            <a:prstTxWarp prst="textNoShape">
              <a:avLst/>
            </a:prstTxWarp>
          </a:bodyPr>
          <a:lstStyle/>
          <a:p>
            <a:pPr>
              <a:lnSpc>
                <a:spcPct val="80000"/>
              </a:lnSpc>
            </a:pPr>
            <a:r>
              <a:rPr lang="en-US" sz="3200" kern="1200" dirty="0">
                <a:solidFill>
                  <a:srgbClr val="923222"/>
                </a:solidFill>
                <a:effectLst>
                  <a:outerShdw blurRad="38100" dist="38100" dir="2700000" algn="tl">
                    <a:srgbClr val="C0C0C0"/>
                  </a:outerShdw>
                </a:effectLst>
                <a:latin typeface="Calibri" panose="020F0502020204030204" pitchFamily="34" charset="0"/>
                <a:cs typeface="Arial" charset="0"/>
              </a:rPr>
              <a:t>Qualitative </a:t>
            </a:r>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Reasons for Buying or Outsourcing</a:t>
            </a:r>
          </a:p>
        </p:txBody>
      </p:sp>
      <p:sp>
        <p:nvSpPr>
          <p:cNvPr id="2" name="Slide Number Placeholder 1"/>
          <p:cNvSpPr>
            <a:spLocks noGrp="1"/>
          </p:cNvSpPr>
          <p:nvPr>
            <p:ph type="sldNum" sz="quarter" idx="4"/>
          </p:nvPr>
        </p:nvSpPr>
        <p:spPr>
          <a:xfrm>
            <a:off x="8839200" y="6591300"/>
            <a:ext cx="193674" cy="174779"/>
          </a:xfrm>
        </p:spPr>
        <p:txBody>
          <a:bodyPr/>
          <a:lstStyle/>
          <a:p>
            <a:fld id="{E66AA3EA-0569-43EF-BBA3-83FDB109D582}" type="slidenum">
              <a:rPr lang="en-US" smtClean="0"/>
              <a:pPr/>
              <a:t>44</a:t>
            </a:fld>
            <a:endParaRPr lang="en-US" dirty="0"/>
          </a:p>
        </p:txBody>
      </p:sp>
    </p:spTree>
    <p:extLst>
      <p:ext uri="{BB962C8B-B14F-4D97-AF65-F5344CB8AC3E}">
        <p14:creationId xmlns:p14="http://schemas.microsoft.com/office/powerpoint/2010/main" val="3873183867"/>
      </p:ext>
    </p:extLst>
  </p:cSld>
  <p:clrMapOvr>
    <a:masterClrMapping/>
  </p:clrMapOvr>
  <p:transition spd="slow">
    <p:pull dir="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Grp="1" noChangeArrowheads="1"/>
          </p:cNvSpPr>
          <p:nvPr>
            <p:ph type="body" idx="4294967295"/>
          </p:nvPr>
        </p:nvSpPr>
        <p:spPr>
          <a:xfrm>
            <a:off x="228600" y="914401"/>
            <a:ext cx="8686800" cy="2980266"/>
          </a:xfrm>
        </p:spPr>
        <p:txBody>
          <a:bodyPr/>
          <a:lstStyle/>
          <a:p>
            <a:pPr marL="347663" lvl="1" indent="-347663">
              <a:spcBef>
                <a:spcPts val="1200"/>
              </a:spcBef>
              <a:spcAft>
                <a:spcPts val="1200"/>
              </a:spcAft>
              <a:buClr>
                <a:srgbClr val="923222"/>
              </a:buClr>
              <a:buSzPct val="115000"/>
              <a:buFont typeface="Wingdings" panose="05000000000000000000" pitchFamily="2" charset="2"/>
              <a:buChar char="§"/>
            </a:pPr>
            <a:r>
              <a:rPr lang="en-US" altLang="en-US" sz="2400" b="1" dirty="0">
                <a:latin typeface="Calibri" panose="020F0502020204030204" pitchFamily="34" charset="0"/>
                <a:ea typeface="ＭＳ Ｐゴシック" panose="020B0600070205080204" pitchFamily="34" charset="-128"/>
                <a:cs typeface="Times New Roman" panose="02020603050405020304" pitchFamily="18" charset="0"/>
              </a:rPr>
              <a:t>Cost Advantage </a:t>
            </a: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 Suppliers may provide the benefit of economies of scale, especially for components that are non-vital to the organization’s operations. </a:t>
            </a:r>
          </a:p>
          <a:p>
            <a:pPr marL="347663" lvl="1" indent="-347663">
              <a:spcBef>
                <a:spcPts val="1200"/>
              </a:spcBef>
              <a:spcAft>
                <a:spcPts val="1200"/>
              </a:spcAft>
              <a:buClr>
                <a:srgbClr val="923222"/>
              </a:buClr>
              <a:buSzPct val="115000"/>
              <a:buFont typeface="Wingdings" panose="05000000000000000000" pitchFamily="2" charset="2"/>
              <a:buChar char="§"/>
            </a:pPr>
            <a:r>
              <a:rPr lang="en-US" altLang="en-US" sz="2400" b="1" dirty="0">
                <a:latin typeface="Calibri" panose="020F0502020204030204" pitchFamily="34" charset="0"/>
                <a:ea typeface="ＭＳ Ｐゴシック" panose="020B0600070205080204" pitchFamily="34" charset="-128"/>
                <a:cs typeface="Times New Roman" panose="02020603050405020304" pitchFamily="18" charset="0"/>
              </a:rPr>
              <a:t>Inventory Considerations </a:t>
            </a: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 opting to have the supplier hold inventory</a:t>
            </a:r>
            <a:r>
              <a:rPr lang="en-US" altLang="en-US" sz="2400" b="1"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 </a:t>
            </a: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of the item or the materials required to produce the item.</a:t>
            </a:r>
          </a:p>
        </p:txBody>
      </p:sp>
      <p:sp>
        <p:nvSpPr>
          <p:cNvPr id="4" name="Rectangle 5"/>
          <p:cNvSpPr>
            <a:spLocks noGrp="1" noChangeArrowheads="1"/>
          </p:cNvSpPr>
          <p:nvPr>
            <p:ph type="title" idx="4294967295"/>
          </p:nvPr>
        </p:nvSpPr>
        <p:spPr>
          <a:xfrm>
            <a:off x="228600" y="215900"/>
            <a:ext cx="8439150" cy="330200"/>
          </a:xfrm>
          <a:noFill/>
          <a:ln w="9525">
            <a:noFill/>
            <a:miter lim="800000"/>
            <a:headEnd/>
            <a:tailEnd/>
          </a:ln>
        </p:spPr>
        <p:txBody>
          <a:bodyPr vert="horz" wrap="square" lIns="92075" tIns="46038" rIns="92075" bIns="46038" numCol="1" anchor="ctr" anchorCtr="0" compatLnSpc="1">
            <a:prstTxWarp prst="textNoShape">
              <a:avLst/>
            </a:prstTxWarp>
          </a:bodyPr>
          <a:lstStyle/>
          <a:p>
            <a:pPr>
              <a:lnSpc>
                <a:spcPct val="80000"/>
              </a:lnSpc>
            </a:pPr>
            <a:r>
              <a:rPr lang="en-US" sz="3200" kern="1200" dirty="0">
                <a:solidFill>
                  <a:srgbClr val="923222"/>
                </a:solidFill>
                <a:effectLst>
                  <a:outerShdw blurRad="38100" dist="38100" dir="2700000" algn="tl">
                    <a:srgbClr val="C0C0C0"/>
                  </a:outerShdw>
                </a:effectLst>
                <a:latin typeface="Calibri" panose="020F0502020204030204" pitchFamily="34" charset="0"/>
                <a:cs typeface="Arial" charset="0"/>
              </a:rPr>
              <a:t>Quantitative </a:t>
            </a:r>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Reasons for </a:t>
            </a:r>
            <a:r>
              <a:rPr lang="en-US" sz="3200" kern="1200" dirty="0">
                <a:solidFill>
                  <a:srgbClr val="923222"/>
                </a:solidFill>
                <a:effectLst>
                  <a:outerShdw blurRad="38100" dist="38100" dir="2700000" algn="tl">
                    <a:srgbClr val="C0C0C0"/>
                  </a:outerShdw>
                </a:effectLst>
                <a:latin typeface="Calibri" panose="020F0502020204030204" pitchFamily="34" charset="0"/>
                <a:cs typeface="Arial" charset="0"/>
              </a:rPr>
              <a:t>Buying or Outsourcing</a:t>
            </a:r>
            <a:endParaRPr lang="en-US" sz="2400" b="0" i="1" kern="1200" dirty="0">
              <a:solidFill>
                <a:srgbClr val="923222"/>
              </a:solidFill>
              <a:latin typeface="Calibri" panose="020F0502020204030204" pitchFamily="34" charset="0"/>
              <a:ea typeface="+mn-ea"/>
              <a:cs typeface="Arial" charset="0"/>
            </a:endParaRP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998" t="2495" r="11247" b="9815"/>
          <a:stretch/>
        </p:blipFill>
        <p:spPr>
          <a:xfrm>
            <a:off x="4572001" y="3216097"/>
            <a:ext cx="4343400" cy="3489503"/>
          </a:xfrm>
          <a:prstGeom prst="rect">
            <a:avLst/>
          </a:prstGeom>
        </p:spPr>
      </p:pic>
      <p:sp>
        <p:nvSpPr>
          <p:cNvPr id="2" name="Slide Number Placeholder 1"/>
          <p:cNvSpPr>
            <a:spLocks noGrp="1"/>
          </p:cNvSpPr>
          <p:nvPr>
            <p:ph type="sldNum" sz="quarter" idx="4"/>
          </p:nvPr>
        </p:nvSpPr>
        <p:spPr>
          <a:xfrm>
            <a:off x="8839200" y="6591300"/>
            <a:ext cx="193674" cy="174779"/>
          </a:xfrm>
        </p:spPr>
        <p:txBody>
          <a:bodyPr/>
          <a:lstStyle/>
          <a:p>
            <a:fld id="{E66AA3EA-0569-43EF-BBA3-83FDB109D582}" type="slidenum">
              <a:rPr lang="en-US" smtClean="0"/>
              <a:pPr/>
              <a:t>45</a:t>
            </a:fld>
            <a:endParaRPr lang="en-US" dirty="0"/>
          </a:p>
        </p:txBody>
      </p:sp>
    </p:spTree>
    <p:extLst>
      <p:ext uri="{BB962C8B-B14F-4D97-AF65-F5344CB8AC3E}">
        <p14:creationId xmlns:p14="http://schemas.microsoft.com/office/powerpoint/2010/main" val="1259433656"/>
      </p:ext>
    </p:extLst>
  </p:cSld>
  <p:clrMapOvr>
    <a:masterClrMapping/>
  </p:clrMapOvr>
  <p:transition spd="slow">
    <p:pull dir="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35466"/>
            <a:ext cx="8439150" cy="491067"/>
          </a:xfrm>
        </p:spPr>
        <p:txBody>
          <a:bodyPr/>
          <a:lstStyle/>
          <a:p>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Cost Factors for the Buy Analysis</a:t>
            </a:r>
          </a:p>
        </p:txBody>
      </p:sp>
      <p:sp>
        <p:nvSpPr>
          <p:cNvPr id="3" name="Content Placeholder 2"/>
          <p:cNvSpPr>
            <a:spLocks noGrp="1"/>
          </p:cNvSpPr>
          <p:nvPr>
            <p:ph idx="1"/>
          </p:nvPr>
        </p:nvSpPr>
        <p:spPr>
          <a:xfrm>
            <a:off x="228600" y="914400"/>
            <a:ext cx="8610600" cy="4330700"/>
          </a:xfrm>
        </p:spPr>
        <p:txBody>
          <a:bodyPr/>
          <a:lstStyle/>
          <a:p>
            <a:pPr marL="347663" lvl="1" indent="-347663">
              <a:spcBef>
                <a:spcPts val="1200"/>
              </a:spcBef>
              <a:spcAft>
                <a:spcPts val="1200"/>
              </a:spcAft>
              <a:buClr>
                <a:srgbClr val="923222"/>
              </a:buClr>
              <a:buSzPct val="115000"/>
              <a:buFont typeface="Wingdings" panose="05000000000000000000" pitchFamily="2" charset="2"/>
              <a:buChar char="§"/>
            </a:pPr>
            <a:r>
              <a:rPr lang="en-US" sz="2800" dirty="0">
                <a:solidFill>
                  <a:srgbClr val="923222"/>
                </a:solidFill>
                <a:latin typeface="Calibri" panose="020F0502020204030204" pitchFamily="34" charset="0"/>
                <a:ea typeface="ＭＳ Ｐゴシック" panose="020B0600070205080204" pitchFamily="34" charset="-128"/>
                <a:cs typeface="Times New Roman" panose="02020603050405020304" pitchFamily="18" charset="0"/>
              </a:rPr>
              <a:t>Unit</a:t>
            </a:r>
            <a:r>
              <a:rPr lang="en-US" sz="2800" dirty="0">
                <a:latin typeface="Calibri" panose="020F0502020204030204" pitchFamily="34" charset="0"/>
                <a:ea typeface="ＭＳ Ｐゴシック" panose="020B0600070205080204" pitchFamily="34" charset="-128"/>
                <a:cs typeface="Times New Roman" panose="02020603050405020304" pitchFamily="18" charset="0"/>
              </a:rPr>
              <a:t> </a:t>
            </a:r>
            <a:r>
              <a:rPr lang="en-US" sz="2800" dirty="0">
                <a:solidFill>
                  <a:srgbClr val="923222"/>
                </a:solidFill>
                <a:latin typeface="Calibri" panose="020F0502020204030204" pitchFamily="34" charset="0"/>
                <a:ea typeface="ＭＳ Ｐゴシック" panose="020B0600070205080204" pitchFamily="34" charset="-128"/>
                <a:cs typeface="Times New Roman" panose="02020603050405020304" pitchFamily="18" charset="0"/>
              </a:rPr>
              <a:t>price</a:t>
            </a:r>
            <a:r>
              <a:rPr lang="en-US" sz="2800" dirty="0">
                <a:latin typeface="Calibri" panose="020F0502020204030204" pitchFamily="34" charset="0"/>
                <a:ea typeface="ＭＳ Ｐゴシック" panose="020B0600070205080204" pitchFamily="34" charset="-128"/>
                <a:cs typeface="Times New Roman" panose="02020603050405020304" pitchFamily="18" charset="0"/>
              </a:rPr>
              <a:t> of the purchased item</a:t>
            </a:r>
          </a:p>
          <a:p>
            <a:pPr marL="347663" lvl="1" indent="-347663">
              <a:spcBef>
                <a:spcPts val="1200"/>
              </a:spcBef>
              <a:spcAft>
                <a:spcPts val="1200"/>
              </a:spcAft>
              <a:buClr>
                <a:srgbClr val="923222"/>
              </a:buClr>
              <a:buSzPct val="115000"/>
              <a:buFont typeface="Wingdings" panose="05000000000000000000" pitchFamily="2" charset="2"/>
              <a:buChar char="§"/>
            </a:pPr>
            <a:r>
              <a:rPr lang="en-US" sz="2800" dirty="0">
                <a:solidFill>
                  <a:srgbClr val="923222"/>
                </a:solidFill>
                <a:latin typeface="Calibri" panose="020F0502020204030204" pitchFamily="34" charset="0"/>
                <a:ea typeface="ＭＳ Ｐゴシック" panose="020B0600070205080204" pitchFamily="34" charset="-128"/>
                <a:cs typeface="Times New Roman" panose="02020603050405020304" pitchFamily="18" charset="0"/>
              </a:rPr>
              <a:t>Transportation</a:t>
            </a:r>
            <a:r>
              <a:rPr lang="en-US" sz="2800" dirty="0">
                <a:latin typeface="Calibri" panose="020F0502020204030204" pitchFamily="34" charset="0"/>
                <a:ea typeface="ＭＳ Ｐゴシック" panose="020B0600070205080204" pitchFamily="34" charset="-128"/>
                <a:cs typeface="Times New Roman" panose="02020603050405020304" pitchFamily="18" charset="0"/>
              </a:rPr>
              <a:t> expenses</a:t>
            </a:r>
          </a:p>
          <a:p>
            <a:pPr marL="347663" lvl="1" indent="-347663">
              <a:spcBef>
                <a:spcPts val="1200"/>
              </a:spcBef>
              <a:spcAft>
                <a:spcPts val="1200"/>
              </a:spcAft>
              <a:buClr>
                <a:srgbClr val="923222"/>
              </a:buClr>
              <a:buSzPct val="115000"/>
              <a:buFont typeface="Wingdings" panose="05000000000000000000" pitchFamily="2" charset="2"/>
              <a:buChar char="§"/>
            </a:pPr>
            <a:r>
              <a:rPr lang="en-US" sz="2800" dirty="0">
                <a:latin typeface="Calibri" panose="020F0502020204030204" pitchFamily="34" charset="0"/>
                <a:ea typeface="ＭＳ Ｐゴシック" panose="020B0600070205080204" pitchFamily="34" charset="-128"/>
                <a:cs typeface="Times New Roman" panose="02020603050405020304" pitchFamily="18" charset="0"/>
              </a:rPr>
              <a:t>Incremental </a:t>
            </a:r>
            <a:r>
              <a:rPr lang="en-US" sz="2800" dirty="0">
                <a:solidFill>
                  <a:srgbClr val="923222"/>
                </a:solidFill>
                <a:latin typeface="Calibri" panose="020F0502020204030204" pitchFamily="34" charset="0"/>
                <a:ea typeface="ＭＳ Ｐゴシック" panose="020B0600070205080204" pitchFamily="34" charset="-128"/>
                <a:cs typeface="Times New Roman" panose="02020603050405020304" pitchFamily="18" charset="0"/>
              </a:rPr>
              <a:t>purchasing</a:t>
            </a:r>
            <a:r>
              <a:rPr lang="en-US" sz="2800" dirty="0">
                <a:latin typeface="Calibri" panose="020F0502020204030204" pitchFamily="34" charset="0"/>
                <a:ea typeface="ＭＳ Ｐゴシック" panose="020B0600070205080204" pitchFamily="34" charset="-128"/>
                <a:cs typeface="Times New Roman" panose="02020603050405020304" pitchFamily="18" charset="0"/>
              </a:rPr>
              <a:t> expenses</a:t>
            </a:r>
          </a:p>
          <a:p>
            <a:pPr marL="347663" lvl="1" indent="-347663">
              <a:spcBef>
                <a:spcPts val="1200"/>
              </a:spcBef>
              <a:spcAft>
                <a:spcPts val="1200"/>
              </a:spcAft>
              <a:buClr>
                <a:srgbClr val="923222"/>
              </a:buClr>
              <a:buSzPct val="115000"/>
              <a:buFont typeface="Wingdings" panose="05000000000000000000" pitchFamily="2" charset="2"/>
              <a:buChar char="§"/>
            </a:pPr>
            <a:r>
              <a:rPr lang="en-US" sz="2800" dirty="0">
                <a:solidFill>
                  <a:srgbClr val="923222"/>
                </a:solidFill>
                <a:latin typeface="Calibri" panose="020F0502020204030204" pitchFamily="34" charset="0"/>
                <a:ea typeface="ＭＳ Ｐゴシック" panose="020B0600070205080204" pitchFamily="34" charset="-128"/>
                <a:cs typeface="Times New Roman" panose="02020603050405020304" pitchFamily="18" charset="0"/>
              </a:rPr>
              <a:t>Receiving</a:t>
            </a:r>
            <a:r>
              <a:rPr lang="en-US" sz="2800" dirty="0">
                <a:latin typeface="Calibri" panose="020F0502020204030204" pitchFamily="34" charset="0"/>
                <a:ea typeface="ＭＳ Ｐゴシック" panose="020B0600070205080204" pitchFamily="34" charset="-128"/>
                <a:cs typeface="Times New Roman" panose="02020603050405020304" pitchFamily="18" charset="0"/>
              </a:rPr>
              <a:t> and </a:t>
            </a:r>
            <a:r>
              <a:rPr lang="en-US" sz="2800" dirty="0">
                <a:solidFill>
                  <a:srgbClr val="923222"/>
                </a:solidFill>
                <a:latin typeface="Calibri" panose="020F0502020204030204" pitchFamily="34" charset="0"/>
                <a:ea typeface="ＭＳ Ｐゴシック" panose="020B0600070205080204" pitchFamily="34" charset="-128"/>
                <a:cs typeface="Times New Roman" panose="02020603050405020304" pitchFamily="18" charset="0"/>
              </a:rPr>
              <a:t>inspection</a:t>
            </a:r>
            <a:r>
              <a:rPr lang="en-US" sz="2800" dirty="0">
                <a:latin typeface="Calibri" panose="020F0502020204030204" pitchFamily="34" charset="0"/>
                <a:ea typeface="ＭＳ Ｐゴシック" panose="020B0600070205080204" pitchFamily="34" charset="-128"/>
                <a:cs typeface="Times New Roman" panose="02020603050405020304" pitchFamily="18" charset="0"/>
              </a:rPr>
              <a:t> expenses</a:t>
            </a:r>
          </a:p>
          <a:p>
            <a:pPr marL="347663" lvl="1" indent="-347663">
              <a:spcBef>
                <a:spcPts val="1200"/>
              </a:spcBef>
              <a:spcAft>
                <a:spcPts val="1200"/>
              </a:spcAft>
              <a:buClr>
                <a:srgbClr val="923222"/>
              </a:buClr>
              <a:buSzPct val="115000"/>
              <a:buFont typeface="Wingdings" panose="05000000000000000000" pitchFamily="2" charset="2"/>
              <a:buChar char="§"/>
            </a:pPr>
            <a:r>
              <a:rPr lang="en-US" sz="2800" dirty="0">
                <a:latin typeface="Calibri" panose="020F0502020204030204" pitchFamily="34" charset="0"/>
                <a:ea typeface="ＭＳ Ｐゴシック" panose="020B0600070205080204" pitchFamily="34" charset="-128"/>
                <a:cs typeface="Times New Roman" panose="02020603050405020304" pitchFamily="18" charset="0"/>
              </a:rPr>
              <a:t>Any </a:t>
            </a:r>
            <a:r>
              <a:rPr lang="en-US" sz="2800" dirty="0">
                <a:solidFill>
                  <a:srgbClr val="923222"/>
                </a:solidFill>
                <a:latin typeface="Calibri" panose="020F0502020204030204" pitchFamily="34" charset="0"/>
                <a:ea typeface="ＭＳ Ｐゴシック" panose="020B0600070205080204" pitchFamily="34" charset="-128"/>
                <a:cs typeface="Times New Roman" panose="02020603050405020304" pitchFamily="18" charset="0"/>
              </a:rPr>
              <a:t>follow-on expenses </a:t>
            </a:r>
            <a:r>
              <a:rPr lang="en-US" sz="2800" dirty="0">
                <a:latin typeface="Calibri" panose="020F0502020204030204" pitchFamily="34" charset="0"/>
                <a:ea typeface="ＭＳ Ｐゴシック" panose="020B0600070205080204" pitchFamily="34" charset="-128"/>
                <a:cs typeface="Times New Roman" panose="02020603050405020304" pitchFamily="18" charset="0"/>
              </a:rPr>
              <a:t>associated with service or quality</a:t>
            </a:r>
          </a:p>
          <a:p>
            <a:pPr>
              <a:spcAft>
                <a:spcPts val="1200"/>
              </a:spcAft>
            </a:pPr>
            <a:endParaRPr lang="en-US" sz="2400" dirty="0"/>
          </a:p>
        </p:txBody>
      </p:sp>
      <p:sp>
        <p:nvSpPr>
          <p:cNvPr id="6" name="Slide Number Placeholder 5"/>
          <p:cNvSpPr>
            <a:spLocks noGrp="1"/>
          </p:cNvSpPr>
          <p:nvPr>
            <p:ph type="sldNum" sz="quarter" idx="4"/>
          </p:nvPr>
        </p:nvSpPr>
        <p:spPr>
          <a:xfrm>
            <a:off x="8839200" y="6591300"/>
            <a:ext cx="193674" cy="174779"/>
          </a:xfrm>
        </p:spPr>
        <p:txBody>
          <a:bodyPr/>
          <a:lstStyle/>
          <a:p>
            <a:fld id="{E66AA3EA-0569-43EF-BBA3-83FDB109D582}" type="slidenum">
              <a:rPr lang="en-US" smtClean="0"/>
              <a:pPr/>
              <a:t>46</a:t>
            </a:fld>
            <a:endParaRPr lang="en-US" dirty="0"/>
          </a:p>
        </p:txBody>
      </p:sp>
    </p:spTree>
    <p:extLst>
      <p:ext uri="{BB962C8B-B14F-4D97-AF65-F5344CB8AC3E}">
        <p14:creationId xmlns:p14="http://schemas.microsoft.com/office/powerpoint/2010/main" val="1304246364"/>
      </p:ext>
    </p:extLst>
  </p:cSld>
  <p:clrMapOvr>
    <a:masterClrMapping/>
  </p:clrMapOvr>
  <p:transition spd="slow">
    <p:pull dir="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idx="4294967295"/>
          </p:nvPr>
        </p:nvSpPr>
        <p:spPr>
          <a:xfrm>
            <a:off x="228600" y="198966"/>
            <a:ext cx="8439150" cy="364067"/>
          </a:xfrm>
          <a:noFill/>
          <a:ln w="9525">
            <a:noFill/>
            <a:miter lim="800000"/>
            <a:headEnd/>
            <a:tailEnd/>
          </a:ln>
        </p:spPr>
        <p:txBody>
          <a:bodyPr vert="horz" wrap="square" lIns="92075" tIns="46038" rIns="92075" bIns="46038" numCol="1" anchor="ctr" anchorCtr="0" compatLnSpc="1">
            <a:prstTxWarp prst="textNoShape">
              <a:avLst/>
            </a:prstTxWarp>
          </a:body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Risks &amp; Benefits of Outsourcing</a:t>
            </a:r>
          </a:p>
        </p:txBody>
      </p:sp>
      <p:sp>
        <p:nvSpPr>
          <p:cNvPr id="29699" name="Rectangle 3"/>
          <p:cNvSpPr>
            <a:spLocks noGrp="1" noChangeArrowheads="1"/>
          </p:cNvSpPr>
          <p:nvPr>
            <p:ph type="body" idx="4294967295"/>
          </p:nvPr>
        </p:nvSpPr>
        <p:spPr>
          <a:xfrm>
            <a:off x="228600" y="905405"/>
            <a:ext cx="8686800" cy="5808662"/>
          </a:xfrm>
        </p:spPr>
        <p:txBody>
          <a:bodyPr/>
          <a:lstStyle/>
          <a:p>
            <a:pPr marL="0" lvl="1" indent="0">
              <a:spcBef>
                <a:spcPts val="1800"/>
              </a:spcBef>
              <a:spcAft>
                <a:spcPts val="600"/>
              </a:spcAft>
              <a:buClr>
                <a:srgbClr val="923222"/>
              </a:buClr>
              <a:buSzPct val="115000"/>
              <a:buNone/>
            </a:pPr>
            <a:r>
              <a:rPr lang="en-US" altLang="en-US" sz="2800" b="1" kern="1200" dirty="0">
                <a:latin typeface="Calibri" panose="020F0502020204030204" pitchFamily="34" charset="0"/>
                <a:ea typeface="ＭＳ Ｐゴシック" panose="020B0600070205080204" pitchFamily="34" charset="-128"/>
                <a:cs typeface="Times New Roman" panose="02020603050405020304" pitchFamily="18" charset="0"/>
              </a:rPr>
              <a:t>Risks associated with outsourcing include: </a:t>
            </a:r>
          </a:p>
          <a:p>
            <a:pPr marL="457200" lvl="1" indent="-347663">
              <a:spcBef>
                <a:spcPts val="600"/>
              </a:spcBef>
              <a:spcAft>
                <a:spcPts val="600"/>
              </a:spcAft>
              <a:buClr>
                <a:srgbClr val="923222"/>
              </a:buClr>
              <a:buSzPct val="115000"/>
              <a:buFont typeface="Wingdings" panose="05000000000000000000" pitchFamily="2" charset="2"/>
              <a:buChar char="§"/>
            </a:pPr>
            <a:r>
              <a:rPr lang="en-US" altLang="en-US" sz="2400" kern="1200" dirty="0">
                <a:latin typeface="Calibri" panose="020F0502020204030204" pitchFamily="34" charset="0"/>
                <a:ea typeface="ＭＳ Ｐゴシック" panose="020B0600070205080204" pitchFamily="34" charset="-128"/>
                <a:cs typeface="Times New Roman" panose="02020603050405020304" pitchFamily="18" charset="0"/>
              </a:rPr>
              <a:t>Potential </a:t>
            </a:r>
            <a:r>
              <a:rPr lang="en-US" altLang="en-US" sz="2400" b="1" kern="1200" dirty="0">
                <a:latin typeface="Calibri" panose="020F0502020204030204" pitchFamily="34" charset="0"/>
                <a:ea typeface="ＭＳ Ｐゴシック" panose="020B0600070205080204" pitchFamily="34" charset="-128"/>
                <a:cs typeface="Times New Roman" panose="02020603050405020304" pitchFamily="18" charset="0"/>
              </a:rPr>
              <a:t>loss of control </a:t>
            </a:r>
          </a:p>
          <a:p>
            <a:pPr marL="804863" lvl="2" indent="-285750">
              <a:spcBef>
                <a:spcPts val="0"/>
              </a:spcBef>
              <a:spcAft>
                <a:spcPts val="0"/>
              </a:spcAft>
              <a:buClr>
                <a:srgbClr val="923222"/>
              </a:buClr>
              <a:buSzPct val="115000"/>
              <a:buFont typeface="Calibri" panose="020F0502020204030204" pitchFamily="34" charset="0"/>
              <a:buChar char="─"/>
            </a:pPr>
            <a:r>
              <a:rPr lang="en-US" altLang="en-US" sz="2000" dirty="0">
                <a:latin typeface="Calibri" panose="020F0502020204030204" pitchFamily="34" charset="0"/>
                <a:ea typeface="ＭＳ Ｐゴシック" panose="020B0600070205080204" pitchFamily="34" charset="-128"/>
                <a:cs typeface="Times New Roman" panose="02020603050405020304" pitchFamily="18" charset="0"/>
              </a:rPr>
              <a:t>Over production decisions, intellectual property, etc.</a:t>
            </a:r>
          </a:p>
          <a:p>
            <a:pPr marL="457200" lvl="1" indent="-347663">
              <a:spcBef>
                <a:spcPts val="600"/>
              </a:spcBef>
              <a:spcAft>
                <a:spcPts val="600"/>
              </a:spcAft>
              <a:buClr>
                <a:srgbClr val="923222"/>
              </a:buClr>
              <a:buSzPct val="115000"/>
              <a:buFont typeface="Wingdings" panose="05000000000000000000" pitchFamily="2" charset="2"/>
              <a:buChar char="§"/>
            </a:pPr>
            <a:r>
              <a:rPr lang="en-US" altLang="en-US" sz="2400" kern="1200" dirty="0">
                <a:latin typeface="Calibri" panose="020F0502020204030204" pitchFamily="34" charset="0"/>
                <a:ea typeface="ＭＳ Ｐゴシック" panose="020B0600070205080204" pitchFamily="34" charset="-128"/>
                <a:cs typeface="Times New Roman" panose="02020603050405020304" pitchFamily="18" charset="0"/>
              </a:rPr>
              <a:t>Increased reliance on suppliers</a:t>
            </a:r>
          </a:p>
          <a:p>
            <a:pPr marL="457200" lvl="1" indent="-347663">
              <a:spcBef>
                <a:spcPts val="600"/>
              </a:spcBef>
              <a:spcAft>
                <a:spcPts val="600"/>
              </a:spcAft>
              <a:buClr>
                <a:srgbClr val="923222"/>
              </a:buClr>
              <a:buSzPct val="115000"/>
              <a:buFont typeface="Wingdings" panose="05000000000000000000" pitchFamily="2" charset="2"/>
              <a:buChar char="§"/>
            </a:pPr>
            <a:r>
              <a:rPr lang="en-US" altLang="en-US" sz="2400" kern="1200" dirty="0">
                <a:latin typeface="Calibri" panose="020F0502020204030204" pitchFamily="34" charset="0"/>
                <a:ea typeface="ＭＳ Ｐゴシック" panose="020B0600070205080204" pitchFamily="34" charset="-128"/>
                <a:cs typeface="Times New Roman" panose="02020603050405020304" pitchFamily="18" charset="0"/>
              </a:rPr>
              <a:t>Increased need for supplier management</a:t>
            </a:r>
          </a:p>
          <a:p>
            <a:pPr marL="0" lvl="1" indent="0">
              <a:spcBef>
                <a:spcPts val="1200"/>
              </a:spcBef>
              <a:spcAft>
                <a:spcPts val="1200"/>
              </a:spcAft>
              <a:buClr>
                <a:srgbClr val="923222"/>
              </a:buClr>
              <a:buSzPct val="115000"/>
              <a:buNone/>
            </a:pPr>
            <a:r>
              <a:rPr lang="en-US" altLang="en-US" sz="2800" b="1" kern="1200" dirty="0">
                <a:latin typeface="Calibri" panose="020F0502020204030204" pitchFamily="34" charset="0"/>
                <a:ea typeface="ＭＳ Ｐゴシック" panose="020B0600070205080204" pitchFamily="34" charset="-128"/>
                <a:cs typeface="Times New Roman" panose="02020603050405020304" pitchFamily="18" charset="0"/>
              </a:rPr>
              <a:t>Benefits.  Outsourcing allows a firm to: </a:t>
            </a:r>
          </a:p>
          <a:p>
            <a:pPr marL="457200" lvl="1" indent="-347663">
              <a:spcBef>
                <a:spcPts val="600"/>
              </a:spcBef>
              <a:spcAft>
                <a:spcPts val="600"/>
              </a:spcAft>
              <a:buClr>
                <a:srgbClr val="923222"/>
              </a:buClr>
              <a:buSzPct val="115000"/>
              <a:buFont typeface="Wingdings" panose="05000000000000000000" pitchFamily="2" charset="2"/>
              <a:buChar char="§"/>
            </a:pPr>
            <a:r>
              <a:rPr lang="en-US" altLang="en-US" sz="2400" kern="1200" dirty="0">
                <a:latin typeface="Calibri" panose="020F0502020204030204" pitchFamily="34" charset="0"/>
                <a:ea typeface="ＭＳ Ｐゴシック" panose="020B0600070205080204" pitchFamily="34" charset="-128"/>
                <a:cs typeface="Times New Roman" panose="02020603050405020304" pitchFamily="18" charset="0"/>
              </a:rPr>
              <a:t>Concentrate on </a:t>
            </a:r>
            <a:r>
              <a:rPr lang="en-US" altLang="en-US" sz="2400" b="1" kern="1200" dirty="0">
                <a:latin typeface="Calibri" panose="020F0502020204030204" pitchFamily="34" charset="0"/>
                <a:ea typeface="ＭＳ Ｐゴシック" panose="020B0600070205080204" pitchFamily="34" charset="-128"/>
                <a:cs typeface="Times New Roman" panose="02020603050405020304" pitchFamily="18" charset="0"/>
              </a:rPr>
              <a:t>core capabilities </a:t>
            </a:r>
          </a:p>
          <a:p>
            <a:pPr marL="457200" lvl="1" indent="-347663">
              <a:spcBef>
                <a:spcPts val="600"/>
              </a:spcBef>
              <a:spcAft>
                <a:spcPts val="600"/>
              </a:spcAft>
              <a:buClr>
                <a:srgbClr val="923222"/>
              </a:buClr>
              <a:buSzPct val="115000"/>
              <a:buFont typeface="Wingdings" panose="05000000000000000000" pitchFamily="2" charset="2"/>
              <a:buChar char="§"/>
            </a:pPr>
            <a:r>
              <a:rPr lang="en-US" altLang="en-US" sz="2400" kern="1200" dirty="0">
                <a:latin typeface="Calibri" panose="020F0502020204030204" pitchFamily="34" charset="0"/>
                <a:ea typeface="ＭＳ Ｐゴシック" panose="020B0600070205080204" pitchFamily="34" charset="-128"/>
                <a:cs typeface="Times New Roman" panose="02020603050405020304" pitchFamily="18" charset="0"/>
              </a:rPr>
              <a:t>Reduce staffing levels </a:t>
            </a:r>
          </a:p>
          <a:p>
            <a:pPr marL="457200" lvl="1" indent="-347663">
              <a:spcBef>
                <a:spcPts val="600"/>
              </a:spcBef>
              <a:spcAft>
                <a:spcPts val="600"/>
              </a:spcAft>
              <a:buClr>
                <a:srgbClr val="923222"/>
              </a:buClr>
              <a:buSzPct val="115000"/>
              <a:buFont typeface="Wingdings" panose="05000000000000000000" pitchFamily="2" charset="2"/>
              <a:buChar char="§"/>
            </a:pPr>
            <a:r>
              <a:rPr lang="en-US" altLang="en-US" sz="2400" kern="1200" dirty="0">
                <a:latin typeface="Calibri" panose="020F0502020204030204" pitchFamily="34" charset="0"/>
                <a:ea typeface="ＭＳ Ｐゴシック" panose="020B0600070205080204" pitchFamily="34" charset="-128"/>
                <a:cs typeface="Times New Roman" panose="02020603050405020304" pitchFamily="18" charset="0"/>
              </a:rPr>
              <a:t>Accelerate reengineering efforts</a:t>
            </a:r>
          </a:p>
          <a:p>
            <a:pPr marL="457200" lvl="1" indent="-347663">
              <a:spcBef>
                <a:spcPts val="600"/>
              </a:spcBef>
              <a:spcAft>
                <a:spcPts val="600"/>
              </a:spcAft>
              <a:buClr>
                <a:srgbClr val="923222"/>
              </a:buClr>
              <a:buSzPct val="115000"/>
              <a:buFont typeface="Wingdings" panose="05000000000000000000" pitchFamily="2" charset="2"/>
              <a:buChar char="§"/>
            </a:pPr>
            <a:r>
              <a:rPr lang="en-US" altLang="en-US" sz="2400" kern="1200" dirty="0">
                <a:latin typeface="Calibri" panose="020F0502020204030204" pitchFamily="34" charset="0"/>
                <a:ea typeface="ＭＳ Ｐゴシック" panose="020B0600070205080204" pitchFamily="34" charset="-128"/>
                <a:cs typeface="Times New Roman" panose="02020603050405020304" pitchFamily="18" charset="0"/>
              </a:rPr>
              <a:t>Reduce internal management problems </a:t>
            </a:r>
          </a:p>
          <a:p>
            <a:pPr marL="457200" lvl="1" indent="-347663">
              <a:spcBef>
                <a:spcPts val="600"/>
              </a:spcBef>
              <a:spcAft>
                <a:spcPts val="600"/>
              </a:spcAft>
              <a:buClr>
                <a:srgbClr val="923222"/>
              </a:buClr>
              <a:buSzPct val="115000"/>
              <a:buFont typeface="Wingdings" panose="05000000000000000000" pitchFamily="2" charset="2"/>
              <a:buChar char="§"/>
            </a:pPr>
            <a:r>
              <a:rPr lang="en-US" altLang="en-US" sz="2400" kern="1200" dirty="0">
                <a:latin typeface="Calibri" panose="020F0502020204030204" pitchFamily="34" charset="0"/>
                <a:ea typeface="ＭＳ Ｐゴシック" panose="020B0600070205080204" pitchFamily="34" charset="-128"/>
                <a:cs typeface="Times New Roman" panose="02020603050405020304" pitchFamily="18" charset="0"/>
              </a:rPr>
              <a:t>Improve manufacturing flexibility  </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9801" t="3889" r="5170" b="1389"/>
          <a:stretch/>
        </p:blipFill>
        <p:spPr>
          <a:xfrm>
            <a:off x="5943600" y="4076701"/>
            <a:ext cx="2895600" cy="2514599"/>
          </a:xfrm>
          <a:prstGeom prst="rect">
            <a:avLst/>
          </a:prstGeom>
          <a:effectLst>
            <a:outerShdw blurRad="50800" dist="38100" dir="2700000" algn="tl" rotWithShape="0">
              <a:prstClr val="black">
                <a:alpha val="40000"/>
              </a:prstClr>
            </a:outerShdw>
          </a:effectLst>
          <a:scene3d>
            <a:camera prst="orthographicFront"/>
            <a:lightRig rig="threePt" dir="t"/>
          </a:scene3d>
          <a:sp3d>
            <a:bevelT/>
          </a:sp3d>
        </p:spPr>
      </p:pic>
      <p:sp>
        <p:nvSpPr>
          <p:cNvPr id="4" name="Slide Number Placeholder 3"/>
          <p:cNvSpPr>
            <a:spLocks noGrp="1"/>
          </p:cNvSpPr>
          <p:nvPr>
            <p:ph type="sldNum" sz="quarter" idx="4"/>
          </p:nvPr>
        </p:nvSpPr>
        <p:spPr>
          <a:xfrm>
            <a:off x="8839200" y="6591300"/>
            <a:ext cx="193674" cy="174779"/>
          </a:xfrm>
        </p:spPr>
        <p:txBody>
          <a:bodyPr/>
          <a:lstStyle/>
          <a:p>
            <a:fld id="{E66AA3EA-0569-43EF-BBA3-83FDB109D582}" type="slidenum">
              <a:rPr lang="en-US" smtClean="0"/>
              <a:pPr/>
              <a:t>47</a:t>
            </a:fld>
            <a:endParaRPr lang="en-US" dirty="0"/>
          </a:p>
        </p:txBody>
      </p:sp>
    </p:spTree>
    <p:extLst>
      <p:ext uri="{BB962C8B-B14F-4D97-AF65-F5344CB8AC3E}">
        <p14:creationId xmlns:p14="http://schemas.microsoft.com/office/powerpoint/2010/main" val="156737637"/>
      </p:ext>
    </p:extLst>
  </p:cSld>
  <p:clrMapOvr>
    <a:masterClrMapping/>
  </p:clrMapOvr>
  <p:transition spd="slow">
    <p:pull dir="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idx="4294967295"/>
          </p:nvPr>
        </p:nvSpPr>
        <p:spPr>
          <a:xfrm>
            <a:off x="228600" y="190500"/>
            <a:ext cx="8439150" cy="381000"/>
          </a:xfrm>
          <a:noFill/>
          <a:ln w="9525">
            <a:noFill/>
            <a:miter lim="800000"/>
            <a:headEnd/>
            <a:tailEnd/>
          </a:ln>
        </p:spPr>
        <p:txBody>
          <a:bodyPr vert="horz" wrap="square" lIns="92075" tIns="46038" rIns="92075" bIns="46038" numCol="1" anchor="ctr" anchorCtr="0" compatLnSpc="1">
            <a:prstTxWarp prst="textNoShape">
              <a:avLst/>
            </a:prstTxWarp>
          </a:body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Additional Make versus Buy Concepts</a:t>
            </a:r>
            <a:endParaRPr lang="en-US" altLang="en-US" sz="2000" b="0" i="1" kern="1200" dirty="0">
              <a:solidFill>
                <a:srgbClr val="923222"/>
              </a:solidFill>
              <a:latin typeface="Calibri" panose="020F0502020204030204" pitchFamily="34" charset="0"/>
              <a:ea typeface="+mn-ea"/>
              <a:cs typeface="Arial" charset="0"/>
            </a:endParaRPr>
          </a:p>
        </p:txBody>
      </p:sp>
      <p:sp>
        <p:nvSpPr>
          <p:cNvPr id="30723" name="Rectangle 3"/>
          <p:cNvSpPr>
            <a:spLocks noGrp="1" noChangeArrowheads="1"/>
          </p:cNvSpPr>
          <p:nvPr>
            <p:ph type="body" idx="4294967295"/>
          </p:nvPr>
        </p:nvSpPr>
        <p:spPr>
          <a:xfrm>
            <a:off x="228600" y="1189400"/>
            <a:ext cx="8686800" cy="5567000"/>
          </a:xfrm>
        </p:spPr>
        <p:txBody>
          <a:bodyPr/>
          <a:lstStyle/>
          <a:p>
            <a:pPr marL="347663" lvl="1" indent="-347663">
              <a:spcBef>
                <a:spcPts val="1200"/>
              </a:spcBef>
              <a:spcAft>
                <a:spcPts val="1200"/>
              </a:spcAft>
              <a:buClr>
                <a:srgbClr val="923222"/>
              </a:buClr>
              <a:buSzPct val="115000"/>
              <a:buFont typeface="Wingdings" panose="05000000000000000000" pitchFamily="2" charset="2"/>
              <a:buChar char="§"/>
            </a:pPr>
            <a:r>
              <a:rPr lang="en-US" altLang="en-US" sz="2800" b="1" kern="1200" dirty="0">
                <a:latin typeface="Calibri" panose="020F0502020204030204" pitchFamily="34" charset="0"/>
                <a:ea typeface="ＭＳ Ｐゴシック" panose="020B0600070205080204" pitchFamily="34" charset="-128"/>
                <a:cs typeface="Times New Roman" panose="02020603050405020304" pitchFamily="18" charset="0"/>
              </a:rPr>
              <a:t>In-sourcing</a:t>
            </a:r>
            <a:r>
              <a:rPr lang="en-US" altLang="en-US" sz="2800" kern="1200" dirty="0">
                <a:latin typeface="Calibri" panose="020F0502020204030204" pitchFamily="34" charset="0"/>
                <a:ea typeface="ＭＳ Ｐゴシック" panose="020B0600070205080204" pitchFamily="34" charset="-128"/>
                <a:cs typeface="Times New Roman" panose="02020603050405020304" pitchFamily="18" charset="0"/>
              </a:rPr>
              <a:t>: </a:t>
            </a:r>
          </a:p>
          <a:p>
            <a:pPr marL="339725" indent="0">
              <a:spcBef>
                <a:spcPts val="0"/>
              </a:spcBef>
              <a:buFontTx/>
              <a:buNone/>
            </a:pPr>
            <a:r>
              <a:rPr lang="en-US" altLang="en-US" sz="2400" dirty="0">
                <a:latin typeface="Calibri" panose="020F0502020204030204" pitchFamily="34" charset="0"/>
                <a:ea typeface="ＭＳ Ｐゴシック" panose="020B0600070205080204" pitchFamily="34" charset="-128"/>
              </a:rPr>
              <a:t>Reverting </a:t>
            </a:r>
            <a:r>
              <a:rPr lang="en-US" altLang="en-US" sz="1800" i="1" dirty="0">
                <a:latin typeface="Calibri" panose="020F0502020204030204" pitchFamily="34" charset="0"/>
                <a:ea typeface="ＭＳ Ｐゴシック" panose="020B0600070205080204" pitchFamily="34" charset="-128"/>
              </a:rPr>
              <a:t>(i.e., going back) </a:t>
            </a:r>
            <a:r>
              <a:rPr lang="en-US" altLang="en-US" sz="2400" dirty="0">
                <a:latin typeface="Calibri" panose="020F0502020204030204" pitchFamily="34" charset="0"/>
                <a:ea typeface="ＭＳ Ｐゴシック" panose="020B0600070205080204" pitchFamily="34" charset="-128"/>
              </a:rPr>
              <a:t>to in-house production</a:t>
            </a:r>
            <a:r>
              <a:rPr lang="en-US" altLang="en-US" sz="2400" b="1" dirty="0">
                <a:latin typeface="Calibri" panose="020F0502020204030204" pitchFamily="34" charset="0"/>
                <a:ea typeface="ＭＳ Ｐゴシック" panose="020B0600070205080204" pitchFamily="34" charset="-128"/>
              </a:rPr>
              <a:t> </a:t>
            </a:r>
            <a:r>
              <a:rPr lang="en-US" altLang="en-US" sz="2400" dirty="0">
                <a:latin typeface="Calibri" panose="020F0502020204030204" pitchFamily="34" charset="0"/>
                <a:ea typeface="ＭＳ Ｐゴシック" panose="020B0600070205080204" pitchFamily="34" charset="-128"/>
              </a:rPr>
              <a:t>when external quality, delivery, and services do not meet expectations </a:t>
            </a:r>
          </a:p>
          <a:p>
            <a:pPr marL="347663" lvl="1" indent="-347663">
              <a:spcBef>
                <a:spcPts val="3000"/>
              </a:spcBef>
              <a:spcAft>
                <a:spcPts val="1200"/>
              </a:spcAft>
              <a:buClr>
                <a:srgbClr val="923222"/>
              </a:buClr>
              <a:buSzPct val="115000"/>
              <a:buFont typeface="Wingdings" panose="05000000000000000000" pitchFamily="2" charset="2"/>
              <a:buChar char="§"/>
            </a:pPr>
            <a:r>
              <a:rPr lang="en-US" altLang="en-US" sz="2800" b="1" kern="1200" dirty="0">
                <a:latin typeface="Calibri" panose="020F0502020204030204" pitchFamily="34" charset="0"/>
                <a:ea typeface="ＭＳ Ｐゴシック" panose="020B0600070205080204" pitchFamily="34" charset="-128"/>
                <a:cs typeface="Times New Roman" panose="02020603050405020304" pitchFamily="18" charset="0"/>
              </a:rPr>
              <a:t>Co-sourcing</a:t>
            </a:r>
            <a:r>
              <a:rPr lang="en-US" altLang="en-US" sz="2800" kern="1200" dirty="0">
                <a:latin typeface="Calibri" panose="020F0502020204030204" pitchFamily="34" charset="0"/>
                <a:ea typeface="ＭＳ Ｐゴシック" panose="020B0600070205080204" pitchFamily="34" charset="-128"/>
                <a:cs typeface="Times New Roman" panose="02020603050405020304" pitchFamily="18" charset="0"/>
              </a:rPr>
              <a:t>:</a:t>
            </a:r>
          </a:p>
          <a:p>
            <a:pPr marL="796925" indent="-398463">
              <a:spcBef>
                <a:spcPts val="0"/>
              </a:spcBef>
              <a:buFont typeface="+mj-lt"/>
              <a:buAutoNum type="arabicPeriod"/>
            </a:pPr>
            <a:r>
              <a:rPr lang="en-US" altLang="en-US" sz="2400" dirty="0">
                <a:latin typeface="Calibri" panose="020F0502020204030204" pitchFamily="34" charset="0"/>
                <a:ea typeface="ＭＳ Ｐゴシック" panose="020B0600070205080204" pitchFamily="34" charset="-128"/>
              </a:rPr>
              <a:t>The sharing of a process or function between internal staff and an external provider.  </a:t>
            </a:r>
          </a:p>
          <a:p>
            <a:pPr marL="796925" indent="-398463">
              <a:spcBef>
                <a:spcPts val="1200"/>
              </a:spcBef>
              <a:buFont typeface="+mj-lt"/>
              <a:buAutoNum type="arabicPeriod"/>
            </a:pPr>
            <a:r>
              <a:rPr lang="en-US" altLang="en-US" sz="2400" dirty="0">
                <a:latin typeface="Calibri" panose="020F0502020204030204" pitchFamily="34" charset="0"/>
                <a:ea typeface="ＭＳ Ｐゴシック" panose="020B0600070205080204" pitchFamily="34" charset="-128"/>
              </a:rPr>
              <a:t>Using dedicated staff at an external provider that works exclusively under your control and direction</a:t>
            </a:r>
          </a:p>
          <a:p>
            <a:pPr marL="339725" indent="0">
              <a:spcBef>
                <a:spcPts val="0"/>
              </a:spcBef>
              <a:buNone/>
            </a:pPr>
            <a:endParaRPr lang="en-US" altLang="en-US" sz="2400" dirty="0">
              <a:latin typeface="Calibri" panose="020F0502020204030204" pitchFamily="34" charset="0"/>
              <a:ea typeface="ＭＳ Ｐゴシック" panose="020B0600070205080204" pitchFamily="34" charset="-128"/>
            </a:endParaRPr>
          </a:p>
        </p:txBody>
      </p:sp>
      <p:sp>
        <p:nvSpPr>
          <p:cNvPr id="4" name="Slide Number Placeholder 3"/>
          <p:cNvSpPr>
            <a:spLocks noGrp="1"/>
          </p:cNvSpPr>
          <p:nvPr>
            <p:ph type="sldNum" sz="quarter" idx="4"/>
          </p:nvPr>
        </p:nvSpPr>
        <p:spPr>
          <a:xfrm>
            <a:off x="8839200" y="6591300"/>
            <a:ext cx="193674" cy="174779"/>
          </a:xfrm>
        </p:spPr>
        <p:txBody>
          <a:bodyPr/>
          <a:lstStyle/>
          <a:p>
            <a:fld id="{E66AA3EA-0569-43EF-BBA3-83FDB109D582}" type="slidenum">
              <a:rPr lang="en-US" smtClean="0"/>
              <a:pPr/>
              <a:t>48</a:t>
            </a:fld>
            <a:endParaRPr lang="en-US" dirty="0"/>
          </a:p>
        </p:txBody>
      </p:sp>
    </p:spTree>
    <p:extLst>
      <p:ext uri="{BB962C8B-B14F-4D97-AF65-F5344CB8AC3E}">
        <p14:creationId xmlns:p14="http://schemas.microsoft.com/office/powerpoint/2010/main" val="1782927874"/>
      </p:ext>
    </p:extLst>
  </p:cSld>
  <p:clrMapOvr>
    <a:masterClrMapping/>
  </p:clrMapOvr>
  <p:transition spd="slow">
    <p:pull dir="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idx="4294967295"/>
          </p:nvPr>
        </p:nvSpPr>
        <p:spPr>
          <a:xfrm>
            <a:off x="228600" y="131233"/>
            <a:ext cx="8439150" cy="499533"/>
          </a:xfrm>
          <a:noFill/>
          <a:ln w="9525">
            <a:noFill/>
            <a:miter lim="800000"/>
            <a:headEnd/>
            <a:tailEnd/>
          </a:ln>
        </p:spPr>
        <p:txBody>
          <a:bodyPr vert="horz" wrap="square" lIns="92075" tIns="46038" rIns="92075" bIns="46038" numCol="1" anchor="ctr" anchorCtr="0" compatLnSpc="1">
            <a:prstTxWarp prst="textNoShape">
              <a:avLst/>
            </a:prstTxWarp>
          </a:bodyPr>
          <a:lstStyle/>
          <a:p>
            <a:r>
              <a:rPr lang="en-US" altLang="en-US" sz="3200" kern="1200" dirty="0">
                <a:solidFill>
                  <a:srgbClr val="923222"/>
                </a:solidFill>
                <a:effectLst>
                  <a:outerShdw blurRad="38100" dist="38100" dir="2700000" algn="tl">
                    <a:srgbClr val="000000">
                      <a:alpha val="43137"/>
                    </a:srgbClr>
                  </a:outerShdw>
                </a:effectLst>
                <a:latin typeface="Calibri" panose="020F0502020204030204" pitchFamily="34" charset="0"/>
                <a:cs typeface="Arial" panose="020B0604020202020204" pitchFamily="34" charset="0"/>
              </a:rPr>
              <a:t>Other Types of Make/Buy Strategic Decisions</a:t>
            </a:r>
            <a:endPar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endParaRPr>
          </a:p>
        </p:txBody>
      </p:sp>
      <p:sp>
        <p:nvSpPr>
          <p:cNvPr id="5" name="Rectangle 3"/>
          <p:cNvSpPr txBox="1">
            <a:spLocks noChangeArrowheads="1"/>
          </p:cNvSpPr>
          <p:nvPr/>
        </p:nvSpPr>
        <p:spPr bwMode="auto">
          <a:xfrm>
            <a:off x="228600" y="914400"/>
            <a:ext cx="8686800" cy="5460920"/>
          </a:xfrm>
          <a:prstGeom prst="rect">
            <a:avLst/>
          </a:prstGeom>
          <a:noFill/>
          <a:ln w="9525">
            <a:noFill/>
            <a:miter lim="800000"/>
            <a:headEnd/>
            <a:tailEnd/>
          </a:ln>
        </p:spPr>
        <p:txBody>
          <a:bodyPr lIns="54864" tIns="91440"/>
          <a:lstStyle/>
          <a:p>
            <a:pPr algn="l" eaLnBrk="0" hangingPunct="0">
              <a:spcBef>
                <a:spcPts val="1800"/>
              </a:spcBef>
              <a:spcAft>
                <a:spcPts val="600"/>
              </a:spcAft>
              <a:buClr>
                <a:srgbClr val="BB7A05"/>
              </a:buClr>
              <a:buSzPct val="80000"/>
              <a:buFont typeface="Wingdings" pitchFamily="2" charset="2"/>
              <a:buNone/>
              <a:defRPr/>
            </a:pPr>
            <a:r>
              <a:rPr lang="en-US" sz="2800" b="1" dirty="0">
                <a:latin typeface="Calibri" panose="020F0502020204030204" pitchFamily="34" charset="0"/>
                <a:ea typeface="ＭＳ Ｐゴシック" pitchFamily="34" charset="-128"/>
                <a:cs typeface="Times New Roman" pitchFamily="18" charset="0"/>
              </a:rPr>
              <a:t>Backward Vertical Integration </a:t>
            </a:r>
            <a:r>
              <a:rPr lang="en-US" sz="2800" b="0" dirty="0">
                <a:latin typeface="Calibri" panose="020F0502020204030204" pitchFamily="34" charset="0"/>
                <a:ea typeface="ＭＳ Ｐゴシック" pitchFamily="34" charset="-128"/>
                <a:cs typeface="Times New Roman" pitchFamily="18" charset="0"/>
              </a:rPr>
              <a:t>– Refers to a company acquiring </a:t>
            </a:r>
            <a:r>
              <a:rPr lang="en-US" sz="2000" b="0" i="1" dirty="0">
                <a:latin typeface="Calibri" panose="020F0502020204030204" pitchFamily="34" charset="0"/>
                <a:ea typeface="ＭＳ Ｐゴシック" pitchFamily="34" charset="-128"/>
                <a:cs typeface="Times New Roman" pitchFamily="18" charset="0"/>
              </a:rPr>
              <a:t>(i.e., buying) </a:t>
            </a:r>
            <a:r>
              <a:rPr lang="en-US" sz="2800" b="0" dirty="0">
                <a:latin typeface="Calibri" panose="020F0502020204030204" pitchFamily="34" charset="0"/>
                <a:ea typeface="ＭＳ Ｐゴシック" pitchFamily="34" charset="-128"/>
                <a:cs typeface="Times New Roman" pitchFamily="18" charset="0"/>
              </a:rPr>
              <a:t>one or more of their </a:t>
            </a:r>
            <a:r>
              <a:rPr lang="en-US" sz="2800" dirty="0">
                <a:solidFill>
                  <a:srgbClr val="923222"/>
                </a:solidFill>
                <a:latin typeface="Calibri" panose="020F0502020204030204" pitchFamily="34" charset="0"/>
                <a:ea typeface="ＭＳ Ｐゴシック" pitchFamily="34" charset="-128"/>
                <a:cs typeface="Times New Roman" pitchFamily="18" charset="0"/>
              </a:rPr>
              <a:t>suppliers</a:t>
            </a:r>
            <a:r>
              <a:rPr lang="en-US" sz="2800" b="0" dirty="0">
                <a:latin typeface="Calibri" panose="020F0502020204030204" pitchFamily="34" charset="0"/>
                <a:ea typeface="ＭＳ Ｐゴシック" pitchFamily="34" charset="-128"/>
                <a:cs typeface="Times New Roman" pitchFamily="18" charset="0"/>
              </a:rPr>
              <a:t>. </a:t>
            </a:r>
          </a:p>
          <a:p>
            <a:pPr marL="576263" lvl="1" indent="-457200" algn="l" eaLnBrk="0" hangingPunct="0">
              <a:spcBef>
                <a:spcPts val="1200"/>
              </a:spcBef>
              <a:spcAft>
                <a:spcPts val="1800"/>
              </a:spcAft>
              <a:buClr>
                <a:srgbClr val="923222"/>
              </a:buClr>
              <a:buSzPct val="100000"/>
              <a:buFont typeface="Wingdings" panose="05000000000000000000" pitchFamily="2" charset="2"/>
              <a:buChar char="Ø"/>
              <a:defRPr/>
            </a:pPr>
            <a:r>
              <a:rPr lang="en-US" sz="2400" u="sng" dirty="0">
                <a:latin typeface="Calibri" panose="020F0502020204030204" pitchFamily="34" charset="0"/>
                <a:ea typeface="ＭＳ Ｐゴシック" pitchFamily="34" charset="-128"/>
                <a:cs typeface="Times New Roman" pitchFamily="18" charset="0"/>
              </a:rPr>
              <a:t>Example</a:t>
            </a:r>
            <a:r>
              <a:rPr lang="en-US" sz="2400" b="0" dirty="0">
                <a:latin typeface="Calibri" panose="020F0502020204030204" pitchFamily="34" charset="0"/>
                <a:ea typeface="ＭＳ Ｐゴシック" pitchFamily="34" charset="-128"/>
                <a:cs typeface="Times New Roman" pitchFamily="18" charset="0"/>
              </a:rPr>
              <a:t>: a manufacturer buying the key supplier of a critical material to take ownership of this aspect of their supply chain.</a:t>
            </a:r>
          </a:p>
          <a:p>
            <a:pPr algn="l" eaLnBrk="0" hangingPunct="0">
              <a:spcBef>
                <a:spcPts val="3600"/>
              </a:spcBef>
              <a:spcAft>
                <a:spcPts val="600"/>
              </a:spcAft>
              <a:buClr>
                <a:srgbClr val="BB7A05"/>
              </a:buClr>
              <a:buSzPct val="80000"/>
              <a:buFont typeface="Wingdings" pitchFamily="2" charset="2"/>
              <a:buNone/>
              <a:defRPr/>
            </a:pPr>
            <a:endParaRPr lang="en-US" sz="2800" b="1" dirty="0">
              <a:solidFill>
                <a:srgbClr val="923222"/>
              </a:solidFill>
              <a:latin typeface="Calibri" panose="020F0502020204030204" pitchFamily="34" charset="0"/>
              <a:ea typeface="ＭＳ Ｐゴシック" pitchFamily="34" charset="-128"/>
              <a:cs typeface="Times New Roman" pitchFamily="18" charset="0"/>
            </a:endParaRPr>
          </a:p>
          <a:p>
            <a:pPr eaLnBrk="0" hangingPunct="0">
              <a:spcBef>
                <a:spcPts val="3600"/>
              </a:spcBef>
              <a:spcAft>
                <a:spcPts val="600"/>
              </a:spcAft>
              <a:buClr>
                <a:srgbClr val="BB7A05"/>
              </a:buClr>
              <a:buSzPct val="80000"/>
              <a:defRPr/>
            </a:pPr>
            <a:r>
              <a:rPr lang="en-US" sz="2800" b="1" dirty="0">
                <a:latin typeface="Calibri" panose="020F0502020204030204" pitchFamily="34" charset="0"/>
                <a:ea typeface="ＭＳ Ｐゴシック" pitchFamily="34" charset="-128"/>
                <a:cs typeface="Times New Roman" pitchFamily="18" charset="0"/>
              </a:rPr>
              <a:t>Forward Vertical Integration </a:t>
            </a:r>
            <a:r>
              <a:rPr lang="en-US" sz="2800" b="0" dirty="0">
                <a:latin typeface="Calibri" panose="020F0502020204030204" pitchFamily="34" charset="0"/>
                <a:ea typeface="ＭＳ Ｐゴシック" pitchFamily="34" charset="-128"/>
                <a:cs typeface="Times New Roman" pitchFamily="18" charset="0"/>
              </a:rPr>
              <a:t>–  Refers to a company acquiring </a:t>
            </a:r>
            <a:r>
              <a:rPr lang="en-US" sz="2000" i="1" dirty="0">
                <a:latin typeface="Calibri" panose="020F0502020204030204" pitchFamily="34" charset="0"/>
                <a:ea typeface="ＭＳ Ｐゴシック" pitchFamily="34" charset="-128"/>
                <a:cs typeface="Times New Roman" pitchFamily="18" charset="0"/>
              </a:rPr>
              <a:t>(i.e., buying) </a:t>
            </a:r>
            <a:r>
              <a:rPr lang="en-US" sz="2800" b="0" dirty="0">
                <a:latin typeface="Calibri" panose="020F0502020204030204" pitchFamily="34" charset="0"/>
                <a:ea typeface="ＭＳ Ｐゴシック" pitchFamily="34" charset="-128"/>
                <a:cs typeface="Times New Roman" pitchFamily="18" charset="0"/>
              </a:rPr>
              <a:t>one or more of their </a:t>
            </a:r>
            <a:r>
              <a:rPr lang="en-US" sz="2800" dirty="0">
                <a:solidFill>
                  <a:srgbClr val="923222"/>
                </a:solidFill>
                <a:latin typeface="Calibri" panose="020F0502020204030204" pitchFamily="34" charset="0"/>
                <a:ea typeface="ＭＳ Ｐゴシック" pitchFamily="34" charset="-128"/>
                <a:cs typeface="Times New Roman" pitchFamily="18" charset="0"/>
              </a:rPr>
              <a:t>customers</a:t>
            </a:r>
            <a:r>
              <a:rPr lang="en-US" sz="2800" dirty="0">
                <a:latin typeface="Calibri" panose="020F0502020204030204" pitchFamily="34" charset="0"/>
                <a:ea typeface="ＭＳ Ｐゴシック" pitchFamily="34" charset="-128"/>
                <a:cs typeface="Times New Roman" pitchFamily="18" charset="0"/>
              </a:rPr>
              <a:t>.   </a:t>
            </a:r>
          </a:p>
          <a:p>
            <a:pPr marL="576263" lvl="1" indent="-457200" algn="l" eaLnBrk="0" hangingPunct="0">
              <a:spcBef>
                <a:spcPts val="1200"/>
              </a:spcBef>
              <a:spcAft>
                <a:spcPts val="1800"/>
              </a:spcAft>
              <a:buClr>
                <a:srgbClr val="923222"/>
              </a:buClr>
              <a:buSzPct val="100000"/>
              <a:buFont typeface="Wingdings" panose="05000000000000000000" pitchFamily="2" charset="2"/>
              <a:buChar char="Ø"/>
              <a:defRPr/>
            </a:pPr>
            <a:r>
              <a:rPr lang="en-US" sz="2400" u="sng" dirty="0">
                <a:latin typeface="Calibri" panose="020F0502020204030204" pitchFamily="34" charset="0"/>
                <a:ea typeface="ＭＳ Ｐゴシック" pitchFamily="34" charset="-128"/>
                <a:cs typeface="Times New Roman" pitchFamily="18" charset="0"/>
              </a:rPr>
              <a:t>Example</a:t>
            </a:r>
            <a:r>
              <a:rPr lang="en-US" sz="2400" b="0" dirty="0">
                <a:latin typeface="Calibri" panose="020F0502020204030204" pitchFamily="34" charset="0"/>
                <a:ea typeface="ＭＳ Ｐゴシック" pitchFamily="34" charset="-128"/>
                <a:cs typeface="Times New Roman" pitchFamily="18" charset="0"/>
              </a:rPr>
              <a:t>: a manufacturer buying a wholesaler/distributor to take ownership of this aspect of their supply chain.</a:t>
            </a:r>
          </a:p>
        </p:txBody>
      </p:sp>
      <p:grpSp>
        <p:nvGrpSpPr>
          <p:cNvPr id="45" name="Group 44"/>
          <p:cNvGrpSpPr/>
          <p:nvPr/>
        </p:nvGrpSpPr>
        <p:grpSpPr>
          <a:xfrm>
            <a:off x="2103966" y="2935448"/>
            <a:ext cx="4936067" cy="1359146"/>
            <a:chOff x="2193714" y="3119721"/>
            <a:chExt cx="4936067" cy="1359146"/>
          </a:xfrm>
        </p:grpSpPr>
        <p:sp>
          <p:nvSpPr>
            <p:cNvPr id="6" name="TextBox 5"/>
            <p:cNvSpPr txBox="1"/>
            <p:nvPr/>
          </p:nvSpPr>
          <p:spPr>
            <a:xfrm>
              <a:off x="2436608" y="3187334"/>
              <a:ext cx="1000595" cy="400110"/>
            </a:xfrm>
            <a:prstGeom prst="rect">
              <a:avLst/>
            </a:prstGeom>
            <a:noFill/>
          </p:spPr>
          <p:txBody>
            <a:bodyPr wrap="none" bIns="137160" rtlCol="0">
              <a:spAutoFit/>
            </a:bodyPr>
            <a:lstStyle/>
            <a:p>
              <a:r>
                <a:rPr lang="en-US" sz="1400" b="1" dirty="0">
                  <a:solidFill>
                    <a:prstClr val="black"/>
                  </a:solidFill>
                  <a:effectLst>
                    <a:outerShdw blurRad="38100" dist="38100" dir="2700000" algn="tl">
                      <a:srgbClr val="000000">
                        <a:alpha val="43137"/>
                      </a:srgbClr>
                    </a:outerShdw>
                  </a:effectLst>
                </a:rPr>
                <a:t>Suppliers</a:t>
              </a:r>
            </a:p>
          </p:txBody>
        </p:sp>
        <p:sp>
          <p:nvSpPr>
            <p:cNvPr id="7" name="TextBox 6"/>
            <p:cNvSpPr txBox="1"/>
            <p:nvPr/>
          </p:nvSpPr>
          <p:spPr>
            <a:xfrm>
              <a:off x="5774891" y="3183344"/>
              <a:ext cx="1120820" cy="400110"/>
            </a:xfrm>
            <a:prstGeom prst="rect">
              <a:avLst/>
            </a:prstGeom>
            <a:noFill/>
          </p:spPr>
          <p:txBody>
            <a:bodyPr wrap="none" bIns="137160" rtlCol="0">
              <a:spAutoFit/>
            </a:bodyPr>
            <a:lstStyle/>
            <a:p>
              <a:r>
                <a:rPr lang="en-US" sz="1400" b="1" dirty="0">
                  <a:solidFill>
                    <a:prstClr val="black"/>
                  </a:solidFill>
                  <a:effectLst>
                    <a:outerShdw blurRad="38100" dist="38100" dir="2700000" algn="tl">
                      <a:srgbClr val="000000">
                        <a:alpha val="43137"/>
                      </a:srgbClr>
                    </a:outerShdw>
                  </a:effectLst>
                </a:rPr>
                <a:t>Customers</a:t>
              </a:r>
            </a:p>
          </p:txBody>
        </p:sp>
        <p:sp>
          <p:nvSpPr>
            <p:cNvPr id="8" name="Oval 7"/>
            <p:cNvSpPr/>
            <p:nvPr/>
          </p:nvSpPr>
          <p:spPr bwMode="auto">
            <a:xfrm>
              <a:off x="3585665" y="3634743"/>
              <a:ext cx="527124" cy="311634"/>
            </a:xfrm>
            <a:prstGeom prst="ellipse">
              <a:avLst/>
            </a:prstGeom>
            <a:solidFill>
              <a:schemeClr val="accent3"/>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none" lIns="0" tIns="0" rIns="0" bIns="0" numCol="1" rtlCol="0" anchor="ctr" anchorCtr="1" compatLnSpc="1">
              <a:prstTxWarp prst="textNoShape">
                <a:avLst/>
              </a:prstTxWarp>
            </a:bodyPr>
            <a:lstStyle/>
            <a:p>
              <a:pPr algn="ctr" eaLnBrk="0" hangingPunct="0"/>
              <a:r>
                <a:rPr lang="en-US" sz="600" b="1" dirty="0">
                  <a:solidFill>
                    <a:prstClr val="black"/>
                  </a:solidFill>
                  <a:effectLst>
                    <a:outerShdw blurRad="38100" dist="38100" dir="2700000" algn="tl">
                      <a:srgbClr val="000000">
                        <a:alpha val="43137"/>
                      </a:srgbClr>
                    </a:outerShdw>
                  </a:effectLst>
                  <a:latin typeface="News Gothic MT" pitchFamily="34" charset="0"/>
                </a:rPr>
                <a:t>Supplier</a:t>
              </a:r>
            </a:p>
          </p:txBody>
        </p:sp>
        <p:cxnSp>
          <p:nvCxnSpPr>
            <p:cNvPr id="9" name="Straight Arrow Connector 8"/>
            <p:cNvCxnSpPr>
              <a:stCxn id="13" idx="6"/>
              <a:endCxn id="12" idx="2"/>
            </p:cNvCxnSpPr>
            <p:nvPr/>
          </p:nvCxnSpPr>
          <p:spPr bwMode="auto">
            <a:xfrm>
              <a:off x="2831782" y="3793161"/>
              <a:ext cx="112786" cy="0"/>
            </a:xfrm>
            <a:prstGeom prst="straightConnector1">
              <a:avLst/>
            </a:prstGeom>
            <a:solidFill>
              <a:schemeClr val="accent1"/>
            </a:solidFill>
            <a:ln w="28575" cap="flat" cmpd="sng" algn="ctr">
              <a:solidFill>
                <a:srgbClr val="923222"/>
              </a:solidFill>
              <a:prstDash val="solid"/>
              <a:round/>
              <a:headEnd type="none" w="med" len="med"/>
              <a:tailEnd type="triangle"/>
            </a:ln>
            <a:effectLst>
              <a:outerShdw blurRad="50800" dist="38100" dir="2700000" algn="tl" rotWithShape="0">
                <a:prstClr val="black">
                  <a:alpha val="40000"/>
                </a:prstClr>
              </a:outerShdw>
            </a:effectLst>
          </p:spPr>
        </p:cxnSp>
        <p:sp>
          <p:nvSpPr>
            <p:cNvPr id="10" name="Oval 9"/>
            <p:cNvSpPr/>
            <p:nvPr/>
          </p:nvSpPr>
          <p:spPr bwMode="auto">
            <a:xfrm>
              <a:off x="5209775" y="3636043"/>
              <a:ext cx="527124" cy="311634"/>
            </a:xfrm>
            <a:prstGeom prst="ellipse">
              <a:avLst/>
            </a:prstGeom>
            <a:solidFill>
              <a:schemeClr val="accent5">
                <a:lumMod val="50000"/>
              </a:schemeClr>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none" lIns="0" tIns="0" rIns="0" bIns="0" numCol="1" rtlCol="0" anchor="ctr" anchorCtr="1" compatLnSpc="1">
              <a:prstTxWarp prst="textNoShape">
                <a:avLst/>
              </a:prstTxWarp>
            </a:bodyPr>
            <a:lstStyle/>
            <a:p>
              <a:pPr algn="ctr" eaLnBrk="0" hangingPunct="0"/>
              <a:r>
                <a:rPr lang="en-US" sz="500" b="1" dirty="0">
                  <a:solidFill>
                    <a:prstClr val="white"/>
                  </a:solidFill>
                  <a:effectLst>
                    <a:outerShdw blurRad="38100" dist="38100" dir="2700000" algn="tl">
                      <a:srgbClr val="000000">
                        <a:alpha val="43137"/>
                      </a:srgbClr>
                    </a:outerShdw>
                  </a:effectLst>
                  <a:latin typeface="News Gothic MT" pitchFamily="34" charset="0"/>
                </a:rPr>
                <a:t>Customer</a:t>
              </a:r>
            </a:p>
          </p:txBody>
        </p:sp>
        <p:sp>
          <p:nvSpPr>
            <p:cNvPr id="11" name="Oval 10"/>
            <p:cNvSpPr/>
            <p:nvPr/>
          </p:nvSpPr>
          <p:spPr bwMode="auto">
            <a:xfrm>
              <a:off x="4213701" y="3509621"/>
              <a:ext cx="895160" cy="564480"/>
            </a:xfrm>
            <a:prstGeom prst="ellipse">
              <a:avLst/>
            </a:prstGeom>
            <a:solidFill>
              <a:srgbClr val="923222"/>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none" lIns="0" tIns="0" rIns="0" bIns="0" numCol="1" rtlCol="0" anchor="ctr" anchorCtr="1" compatLnSpc="1">
              <a:prstTxWarp prst="textNoShape">
                <a:avLst/>
              </a:prstTxWarp>
            </a:bodyPr>
            <a:lstStyle/>
            <a:p>
              <a:pPr algn="ctr" eaLnBrk="0" hangingPunct="0"/>
              <a:r>
                <a:rPr lang="en-US" sz="700" b="1" dirty="0">
                  <a:solidFill>
                    <a:schemeClr val="bg1"/>
                  </a:solidFill>
                  <a:effectLst>
                    <a:outerShdw blurRad="38100" dist="38100" dir="2700000" algn="tl">
                      <a:srgbClr val="000000">
                        <a:alpha val="43137"/>
                      </a:srgbClr>
                    </a:outerShdw>
                  </a:effectLst>
                  <a:latin typeface="News Gothic MT" pitchFamily="34" charset="0"/>
                </a:rPr>
                <a:t>Manufacturer</a:t>
              </a:r>
            </a:p>
            <a:p>
              <a:pPr algn="ctr" eaLnBrk="0" hangingPunct="0"/>
              <a:r>
                <a:rPr lang="en-US" sz="300" i="1" dirty="0">
                  <a:solidFill>
                    <a:schemeClr val="bg1"/>
                  </a:solidFill>
                  <a:effectLst>
                    <a:outerShdw blurRad="38100" dist="38100" dir="2700000" algn="tl">
                      <a:srgbClr val="000000">
                        <a:alpha val="43137"/>
                      </a:srgbClr>
                    </a:outerShdw>
                  </a:effectLst>
                  <a:latin typeface="News Gothic MT" pitchFamily="34" charset="0"/>
                </a:rPr>
                <a:t>(Finished Product)</a:t>
              </a:r>
            </a:p>
          </p:txBody>
        </p:sp>
        <p:sp>
          <p:nvSpPr>
            <p:cNvPr id="12" name="Oval 11"/>
            <p:cNvSpPr/>
            <p:nvPr/>
          </p:nvSpPr>
          <p:spPr bwMode="auto">
            <a:xfrm>
              <a:off x="2944568" y="3637344"/>
              <a:ext cx="527124" cy="311634"/>
            </a:xfrm>
            <a:prstGeom prst="ellipse">
              <a:avLst/>
            </a:prstGeom>
            <a:solidFill>
              <a:schemeClr val="accent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none" lIns="0" tIns="0" rIns="0" bIns="0" numCol="1" rtlCol="0" anchor="ctr" anchorCtr="1" compatLnSpc="1">
              <a:prstTxWarp prst="textNoShape">
                <a:avLst/>
              </a:prstTxWarp>
            </a:bodyPr>
            <a:lstStyle/>
            <a:p>
              <a:pPr algn="ctr" eaLnBrk="0" hangingPunct="0"/>
              <a:r>
                <a:rPr lang="en-US" sz="600" b="1" dirty="0">
                  <a:solidFill>
                    <a:prstClr val="black"/>
                  </a:solidFill>
                  <a:effectLst>
                    <a:outerShdw blurRad="38100" dist="38100" dir="2700000" algn="tl">
                      <a:srgbClr val="000000">
                        <a:alpha val="43137"/>
                      </a:srgbClr>
                    </a:outerShdw>
                  </a:effectLst>
                  <a:latin typeface="News Gothic MT" pitchFamily="34" charset="0"/>
                </a:rPr>
                <a:t>Supplier</a:t>
              </a:r>
            </a:p>
          </p:txBody>
        </p:sp>
        <p:sp>
          <p:nvSpPr>
            <p:cNvPr id="13" name="Oval 12"/>
            <p:cNvSpPr/>
            <p:nvPr/>
          </p:nvSpPr>
          <p:spPr bwMode="auto">
            <a:xfrm>
              <a:off x="2302285" y="3637344"/>
              <a:ext cx="529498" cy="311634"/>
            </a:xfrm>
            <a:prstGeom prst="ellipse">
              <a:avLst/>
            </a:prstGeom>
            <a:solidFill>
              <a:schemeClr val="accent1">
                <a:lumMod val="40000"/>
                <a:lumOff val="60000"/>
              </a:schemeClr>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none" lIns="0" tIns="0" rIns="0" bIns="0" numCol="1" rtlCol="0" anchor="ctr" anchorCtr="1" compatLnSpc="1">
              <a:prstTxWarp prst="textNoShape">
                <a:avLst/>
              </a:prstTxWarp>
            </a:bodyPr>
            <a:lstStyle/>
            <a:p>
              <a:pPr algn="ctr" eaLnBrk="0" hangingPunct="0"/>
              <a:r>
                <a:rPr lang="en-US" sz="600" b="1" dirty="0">
                  <a:solidFill>
                    <a:prstClr val="black"/>
                  </a:solidFill>
                  <a:effectLst>
                    <a:outerShdw blurRad="38100" dist="38100" dir="2700000" algn="tl">
                      <a:srgbClr val="000000">
                        <a:alpha val="43137"/>
                      </a:srgbClr>
                    </a:outerShdw>
                  </a:effectLst>
                  <a:latin typeface="News Gothic MT" pitchFamily="34" charset="0"/>
                </a:rPr>
                <a:t>Supplier</a:t>
              </a:r>
            </a:p>
          </p:txBody>
        </p:sp>
        <p:sp>
          <p:nvSpPr>
            <p:cNvPr id="14" name="Oval 13"/>
            <p:cNvSpPr/>
            <p:nvPr/>
          </p:nvSpPr>
          <p:spPr bwMode="auto">
            <a:xfrm>
              <a:off x="5850872" y="3636043"/>
              <a:ext cx="527124" cy="311634"/>
            </a:xfrm>
            <a:prstGeom prst="ellipse">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none" lIns="0" tIns="0" rIns="0" bIns="0" numCol="1" rtlCol="0" anchor="ctr" anchorCtr="1" compatLnSpc="1">
              <a:prstTxWarp prst="textNoShape">
                <a:avLst/>
              </a:prstTxWarp>
            </a:bodyPr>
            <a:lstStyle/>
            <a:p>
              <a:pPr algn="ctr" eaLnBrk="0" hangingPunct="0"/>
              <a:r>
                <a:rPr lang="en-US" sz="500" b="1" dirty="0">
                  <a:effectLst>
                    <a:outerShdw blurRad="38100" dist="38100" dir="2700000" algn="tl">
                      <a:srgbClr val="000000">
                        <a:alpha val="43137"/>
                      </a:srgbClr>
                    </a:outerShdw>
                  </a:effectLst>
                  <a:latin typeface="News Gothic MT" pitchFamily="34" charset="0"/>
                </a:rPr>
                <a:t>Customer</a:t>
              </a:r>
            </a:p>
          </p:txBody>
        </p:sp>
        <p:sp>
          <p:nvSpPr>
            <p:cNvPr id="15" name="Oval 14"/>
            <p:cNvSpPr/>
            <p:nvPr/>
          </p:nvSpPr>
          <p:spPr bwMode="auto">
            <a:xfrm>
              <a:off x="6491968" y="3636043"/>
              <a:ext cx="527124" cy="311634"/>
            </a:xfrm>
            <a:prstGeom prst="ellipse">
              <a:avLst/>
            </a:prstGeom>
            <a:solidFill>
              <a:schemeClr val="accent5">
                <a:lumMod val="20000"/>
                <a:lumOff val="80000"/>
              </a:schemeClr>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none" lIns="0" tIns="0" rIns="0" bIns="0" numCol="1" rtlCol="0" anchor="ctr" anchorCtr="1" compatLnSpc="1">
              <a:prstTxWarp prst="textNoShape">
                <a:avLst/>
              </a:prstTxWarp>
            </a:bodyPr>
            <a:lstStyle/>
            <a:p>
              <a:pPr algn="ctr" eaLnBrk="0" hangingPunct="0"/>
              <a:r>
                <a:rPr lang="en-US" sz="500" b="1" dirty="0">
                  <a:effectLst>
                    <a:outerShdw blurRad="38100" dist="38100" dir="2700000" algn="tl">
                      <a:srgbClr val="000000">
                        <a:alpha val="43137"/>
                      </a:srgbClr>
                    </a:outerShdw>
                  </a:effectLst>
                  <a:latin typeface="News Gothic MT" pitchFamily="34" charset="0"/>
                </a:rPr>
                <a:t>Customer</a:t>
              </a:r>
            </a:p>
          </p:txBody>
        </p:sp>
        <p:cxnSp>
          <p:nvCxnSpPr>
            <p:cNvPr id="16" name="Straight Arrow Connector 15"/>
            <p:cNvCxnSpPr>
              <a:stCxn id="8" idx="6"/>
              <a:endCxn id="11" idx="2"/>
            </p:cNvCxnSpPr>
            <p:nvPr/>
          </p:nvCxnSpPr>
          <p:spPr bwMode="auto">
            <a:xfrm>
              <a:off x="4112789" y="3790560"/>
              <a:ext cx="100913" cy="1301"/>
            </a:xfrm>
            <a:prstGeom prst="straightConnector1">
              <a:avLst/>
            </a:prstGeom>
            <a:solidFill>
              <a:schemeClr val="accent1"/>
            </a:solidFill>
            <a:ln w="28575" cap="flat" cmpd="sng" algn="ctr">
              <a:solidFill>
                <a:srgbClr val="923222"/>
              </a:solidFill>
              <a:prstDash val="solid"/>
              <a:round/>
              <a:headEnd type="none" w="med" len="med"/>
              <a:tailEnd type="triangle"/>
            </a:ln>
            <a:effectLst>
              <a:outerShdw blurRad="50800" dist="38100" dir="2700000" algn="tl" rotWithShape="0">
                <a:prstClr val="black">
                  <a:alpha val="40000"/>
                </a:prstClr>
              </a:outerShdw>
            </a:effectLst>
          </p:spPr>
        </p:cxnSp>
        <p:cxnSp>
          <p:nvCxnSpPr>
            <p:cNvPr id="17" name="Straight Arrow Connector 16"/>
            <p:cNvCxnSpPr>
              <a:stCxn id="12" idx="6"/>
              <a:endCxn id="8" idx="2"/>
            </p:cNvCxnSpPr>
            <p:nvPr/>
          </p:nvCxnSpPr>
          <p:spPr bwMode="auto">
            <a:xfrm flipV="1">
              <a:off x="3471692" y="3790560"/>
              <a:ext cx="113973" cy="2601"/>
            </a:xfrm>
            <a:prstGeom prst="straightConnector1">
              <a:avLst/>
            </a:prstGeom>
            <a:solidFill>
              <a:schemeClr val="accent1"/>
            </a:solidFill>
            <a:ln w="28575" cap="flat" cmpd="sng" algn="ctr">
              <a:solidFill>
                <a:srgbClr val="923222"/>
              </a:solidFill>
              <a:prstDash val="solid"/>
              <a:round/>
              <a:headEnd type="none" w="med" len="med"/>
              <a:tailEnd type="triangle"/>
            </a:ln>
            <a:effectLst>
              <a:outerShdw blurRad="50800" dist="38100" dir="2700000" algn="tl" rotWithShape="0">
                <a:prstClr val="black">
                  <a:alpha val="40000"/>
                </a:prstClr>
              </a:outerShdw>
            </a:effectLst>
          </p:spPr>
        </p:cxnSp>
        <p:cxnSp>
          <p:nvCxnSpPr>
            <p:cNvPr id="18" name="Straight Arrow Connector 17"/>
            <p:cNvCxnSpPr>
              <a:stCxn id="11" idx="6"/>
              <a:endCxn id="10" idx="2"/>
            </p:cNvCxnSpPr>
            <p:nvPr/>
          </p:nvCxnSpPr>
          <p:spPr bwMode="auto">
            <a:xfrm>
              <a:off x="5108862" y="3791861"/>
              <a:ext cx="100914" cy="0"/>
            </a:xfrm>
            <a:prstGeom prst="straightConnector1">
              <a:avLst/>
            </a:prstGeom>
            <a:solidFill>
              <a:schemeClr val="accent1"/>
            </a:solidFill>
            <a:ln w="28575" cap="flat" cmpd="sng" algn="ctr">
              <a:solidFill>
                <a:srgbClr val="923222"/>
              </a:solidFill>
              <a:prstDash val="solid"/>
              <a:round/>
              <a:headEnd type="none" w="med" len="med"/>
              <a:tailEnd type="triangle"/>
            </a:ln>
            <a:effectLst>
              <a:outerShdw blurRad="50800" dist="38100" dir="2700000" algn="tl" rotWithShape="0">
                <a:prstClr val="black">
                  <a:alpha val="40000"/>
                </a:prstClr>
              </a:outerShdw>
            </a:effectLst>
          </p:spPr>
        </p:cxnSp>
        <p:cxnSp>
          <p:nvCxnSpPr>
            <p:cNvPr id="19" name="Straight Arrow Connector 18"/>
            <p:cNvCxnSpPr>
              <a:stCxn id="14" idx="6"/>
              <a:endCxn id="15" idx="2"/>
            </p:cNvCxnSpPr>
            <p:nvPr/>
          </p:nvCxnSpPr>
          <p:spPr bwMode="auto">
            <a:xfrm>
              <a:off x="6377995" y="3791861"/>
              <a:ext cx="113973" cy="0"/>
            </a:xfrm>
            <a:prstGeom prst="straightConnector1">
              <a:avLst/>
            </a:prstGeom>
            <a:solidFill>
              <a:schemeClr val="accent1"/>
            </a:solidFill>
            <a:ln w="28575" cap="flat" cmpd="sng" algn="ctr">
              <a:solidFill>
                <a:srgbClr val="923222"/>
              </a:solidFill>
              <a:prstDash val="solid"/>
              <a:round/>
              <a:headEnd type="none" w="med" len="med"/>
              <a:tailEnd type="triangle"/>
            </a:ln>
            <a:effectLst>
              <a:outerShdw blurRad="50800" dist="38100" dir="2700000" algn="tl" rotWithShape="0">
                <a:prstClr val="black">
                  <a:alpha val="40000"/>
                </a:prstClr>
              </a:outerShdw>
            </a:effectLst>
          </p:spPr>
        </p:cxnSp>
        <p:cxnSp>
          <p:nvCxnSpPr>
            <p:cNvPr id="20" name="Straight Arrow Connector 19"/>
            <p:cNvCxnSpPr>
              <a:stCxn id="10" idx="6"/>
              <a:endCxn id="14" idx="2"/>
            </p:cNvCxnSpPr>
            <p:nvPr/>
          </p:nvCxnSpPr>
          <p:spPr bwMode="auto">
            <a:xfrm>
              <a:off x="5736899" y="3791861"/>
              <a:ext cx="113973" cy="0"/>
            </a:xfrm>
            <a:prstGeom prst="straightConnector1">
              <a:avLst/>
            </a:prstGeom>
            <a:solidFill>
              <a:schemeClr val="accent1"/>
            </a:solidFill>
            <a:ln w="28575" cap="flat" cmpd="sng" algn="ctr">
              <a:solidFill>
                <a:srgbClr val="923222"/>
              </a:solidFill>
              <a:prstDash val="solid"/>
              <a:round/>
              <a:headEnd type="none" w="med" len="med"/>
              <a:tailEnd type="triangle"/>
            </a:ln>
            <a:effectLst>
              <a:outerShdw blurRad="50800" dist="38100" dir="2700000" algn="tl" rotWithShape="0">
                <a:prstClr val="black">
                  <a:alpha val="40000"/>
                </a:prstClr>
              </a:outerShdw>
            </a:effectLst>
          </p:spPr>
        </p:cxnSp>
        <p:sp>
          <p:nvSpPr>
            <p:cNvPr id="21" name="TextBox 20"/>
            <p:cNvSpPr txBox="1"/>
            <p:nvPr/>
          </p:nvSpPr>
          <p:spPr>
            <a:xfrm>
              <a:off x="3653183" y="3453961"/>
              <a:ext cx="425116" cy="292388"/>
            </a:xfrm>
            <a:prstGeom prst="rect">
              <a:avLst/>
            </a:prstGeom>
            <a:noFill/>
          </p:spPr>
          <p:txBody>
            <a:bodyPr wrap="none" bIns="137160" rtlCol="0">
              <a:spAutoFit/>
            </a:bodyPr>
            <a:lstStyle/>
            <a:p>
              <a:r>
                <a:rPr lang="en-US" sz="700" b="1" dirty="0">
                  <a:solidFill>
                    <a:srgbClr val="923222"/>
                  </a:solidFill>
                  <a:latin typeface="+mj-lt"/>
                </a:rPr>
                <a:t>Tier 1</a:t>
              </a:r>
            </a:p>
          </p:txBody>
        </p:sp>
        <p:sp>
          <p:nvSpPr>
            <p:cNvPr id="22" name="TextBox 21"/>
            <p:cNvSpPr txBox="1"/>
            <p:nvPr/>
          </p:nvSpPr>
          <p:spPr>
            <a:xfrm>
              <a:off x="2370990" y="3453961"/>
              <a:ext cx="425116" cy="292388"/>
            </a:xfrm>
            <a:prstGeom prst="rect">
              <a:avLst/>
            </a:prstGeom>
            <a:noFill/>
          </p:spPr>
          <p:txBody>
            <a:bodyPr wrap="none" bIns="137160" rtlCol="0">
              <a:spAutoFit/>
            </a:bodyPr>
            <a:lstStyle/>
            <a:p>
              <a:r>
                <a:rPr lang="en-US" sz="700" b="1" dirty="0">
                  <a:solidFill>
                    <a:srgbClr val="923222"/>
                  </a:solidFill>
                  <a:latin typeface="+mj-lt"/>
                </a:rPr>
                <a:t>Tier 3</a:t>
              </a:r>
            </a:p>
          </p:txBody>
        </p:sp>
        <p:sp>
          <p:nvSpPr>
            <p:cNvPr id="23" name="TextBox 22"/>
            <p:cNvSpPr txBox="1"/>
            <p:nvPr/>
          </p:nvSpPr>
          <p:spPr>
            <a:xfrm>
              <a:off x="3012087" y="3453961"/>
              <a:ext cx="425116" cy="292388"/>
            </a:xfrm>
            <a:prstGeom prst="rect">
              <a:avLst/>
            </a:prstGeom>
            <a:noFill/>
          </p:spPr>
          <p:txBody>
            <a:bodyPr wrap="none" bIns="137160" rtlCol="0">
              <a:spAutoFit/>
            </a:bodyPr>
            <a:lstStyle/>
            <a:p>
              <a:r>
                <a:rPr lang="en-US" sz="700" b="1" dirty="0">
                  <a:solidFill>
                    <a:srgbClr val="923222"/>
                  </a:solidFill>
                  <a:latin typeface="+mj-lt"/>
                </a:rPr>
                <a:t>Tier 2</a:t>
              </a:r>
            </a:p>
          </p:txBody>
        </p:sp>
        <p:sp>
          <p:nvSpPr>
            <p:cNvPr id="24" name="TextBox 23"/>
            <p:cNvSpPr txBox="1"/>
            <p:nvPr/>
          </p:nvSpPr>
          <p:spPr>
            <a:xfrm>
              <a:off x="6559486" y="3453961"/>
              <a:ext cx="425116" cy="292388"/>
            </a:xfrm>
            <a:prstGeom prst="rect">
              <a:avLst/>
            </a:prstGeom>
            <a:noFill/>
          </p:spPr>
          <p:txBody>
            <a:bodyPr wrap="none" bIns="137160" rtlCol="0">
              <a:spAutoFit/>
            </a:bodyPr>
            <a:lstStyle/>
            <a:p>
              <a:r>
                <a:rPr lang="en-US" sz="700" b="1" dirty="0">
                  <a:solidFill>
                    <a:srgbClr val="923222"/>
                  </a:solidFill>
                  <a:latin typeface="+mj-lt"/>
                </a:rPr>
                <a:t>Tier 3</a:t>
              </a:r>
            </a:p>
          </p:txBody>
        </p:sp>
        <p:sp>
          <p:nvSpPr>
            <p:cNvPr id="25" name="TextBox 24"/>
            <p:cNvSpPr txBox="1"/>
            <p:nvPr/>
          </p:nvSpPr>
          <p:spPr>
            <a:xfrm>
              <a:off x="5277294" y="3453961"/>
              <a:ext cx="425116" cy="292388"/>
            </a:xfrm>
            <a:prstGeom prst="rect">
              <a:avLst/>
            </a:prstGeom>
            <a:noFill/>
          </p:spPr>
          <p:txBody>
            <a:bodyPr wrap="none" bIns="137160" rtlCol="0">
              <a:spAutoFit/>
            </a:bodyPr>
            <a:lstStyle/>
            <a:p>
              <a:r>
                <a:rPr lang="en-US" sz="700" b="1" dirty="0">
                  <a:solidFill>
                    <a:srgbClr val="923222"/>
                  </a:solidFill>
                  <a:latin typeface="+mj-lt"/>
                </a:rPr>
                <a:t>Tier 1</a:t>
              </a:r>
            </a:p>
          </p:txBody>
        </p:sp>
        <p:sp>
          <p:nvSpPr>
            <p:cNvPr id="26" name="TextBox 25"/>
            <p:cNvSpPr txBox="1"/>
            <p:nvPr/>
          </p:nvSpPr>
          <p:spPr>
            <a:xfrm>
              <a:off x="5918390" y="3453961"/>
              <a:ext cx="425116" cy="292388"/>
            </a:xfrm>
            <a:prstGeom prst="rect">
              <a:avLst/>
            </a:prstGeom>
            <a:noFill/>
          </p:spPr>
          <p:txBody>
            <a:bodyPr wrap="none" bIns="137160" rtlCol="0">
              <a:spAutoFit/>
            </a:bodyPr>
            <a:lstStyle/>
            <a:p>
              <a:r>
                <a:rPr lang="en-US" sz="700" b="1" dirty="0">
                  <a:solidFill>
                    <a:srgbClr val="923222"/>
                  </a:solidFill>
                  <a:latin typeface="+mj-lt"/>
                </a:rPr>
                <a:t>Tier 2</a:t>
              </a:r>
            </a:p>
          </p:txBody>
        </p:sp>
        <p:cxnSp>
          <p:nvCxnSpPr>
            <p:cNvPr id="37" name="Straight Arrow Connector 36"/>
            <p:cNvCxnSpPr/>
            <p:nvPr/>
          </p:nvCxnSpPr>
          <p:spPr bwMode="auto">
            <a:xfrm>
              <a:off x="4981124" y="4210028"/>
              <a:ext cx="1453857" cy="0"/>
            </a:xfrm>
            <a:prstGeom prst="straightConnector1">
              <a:avLst/>
            </a:prstGeom>
            <a:solidFill>
              <a:schemeClr val="accent1"/>
            </a:solidFill>
            <a:ln w="57150" cap="flat" cmpd="sng" algn="ctr">
              <a:solidFill>
                <a:schemeClr val="tx1"/>
              </a:solidFill>
              <a:prstDash val="solid"/>
              <a:round/>
              <a:headEnd type="none" w="med" len="med"/>
              <a:tailEnd type="triangle"/>
            </a:ln>
            <a:effectLst/>
          </p:spPr>
        </p:cxnSp>
        <p:sp>
          <p:nvSpPr>
            <p:cNvPr id="38" name="TextBox 37"/>
            <p:cNvSpPr txBox="1"/>
            <p:nvPr/>
          </p:nvSpPr>
          <p:spPr>
            <a:xfrm>
              <a:off x="5411036" y="4004077"/>
              <a:ext cx="517449" cy="184666"/>
            </a:xfrm>
            <a:prstGeom prst="rect">
              <a:avLst/>
            </a:prstGeom>
            <a:noFill/>
            <a:ln>
              <a:noFill/>
            </a:ln>
          </p:spPr>
          <p:txBody>
            <a:bodyPr wrap="none" lIns="0" tIns="0" rIns="0" bIns="0" rtlCol="0">
              <a:spAutoFit/>
            </a:bodyPr>
            <a:lstStyle/>
            <a:p>
              <a:r>
                <a:rPr lang="en-US" sz="1200" dirty="0">
                  <a:effectLst>
                    <a:outerShdw blurRad="38100" dist="38100" dir="2700000" algn="tl">
                      <a:srgbClr val="000000">
                        <a:alpha val="43137"/>
                      </a:srgbClr>
                    </a:outerShdw>
                  </a:effectLst>
                  <a:latin typeface="Calibri" panose="020F0502020204030204" pitchFamily="34" charset="0"/>
                </a:rPr>
                <a:t>Forward</a:t>
              </a:r>
            </a:p>
          </p:txBody>
        </p:sp>
        <p:cxnSp>
          <p:nvCxnSpPr>
            <p:cNvPr id="39" name="Straight Arrow Connector 38"/>
            <p:cNvCxnSpPr/>
            <p:nvPr/>
          </p:nvCxnSpPr>
          <p:spPr bwMode="auto">
            <a:xfrm>
              <a:off x="2904531" y="4214018"/>
              <a:ext cx="1453857" cy="0"/>
            </a:xfrm>
            <a:prstGeom prst="straightConnector1">
              <a:avLst/>
            </a:prstGeom>
            <a:solidFill>
              <a:schemeClr val="accent1"/>
            </a:solidFill>
            <a:ln w="57150" cap="flat" cmpd="sng" algn="ctr">
              <a:solidFill>
                <a:schemeClr val="tx1"/>
              </a:solidFill>
              <a:prstDash val="solid"/>
              <a:round/>
              <a:headEnd type="triangle" w="med" len="med"/>
              <a:tailEnd type="none" w="med" len="med"/>
            </a:ln>
            <a:effectLst/>
          </p:spPr>
        </p:cxnSp>
        <p:sp>
          <p:nvSpPr>
            <p:cNvPr id="40" name="TextBox 39"/>
            <p:cNvSpPr txBox="1"/>
            <p:nvPr/>
          </p:nvSpPr>
          <p:spPr>
            <a:xfrm>
              <a:off x="3425582" y="4008067"/>
              <a:ext cx="606897" cy="184666"/>
            </a:xfrm>
            <a:prstGeom prst="rect">
              <a:avLst/>
            </a:prstGeom>
            <a:noFill/>
            <a:ln>
              <a:noFill/>
            </a:ln>
          </p:spPr>
          <p:txBody>
            <a:bodyPr wrap="none" lIns="0" tIns="0" rIns="0" bIns="0" rtlCol="0">
              <a:spAutoFit/>
            </a:bodyPr>
            <a:lstStyle/>
            <a:p>
              <a:r>
                <a:rPr lang="en-US" sz="1200" dirty="0">
                  <a:effectLst>
                    <a:outerShdw blurRad="38100" dist="38100" dir="2700000" algn="tl">
                      <a:srgbClr val="000000">
                        <a:alpha val="43137"/>
                      </a:srgbClr>
                    </a:outerShdw>
                  </a:effectLst>
                  <a:latin typeface="Calibri" panose="020F0502020204030204" pitchFamily="34" charset="0"/>
                </a:rPr>
                <a:t>Backward</a:t>
              </a:r>
            </a:p>
          </p:txBody>
        </p:sp>
        <p:sp>
          <p:nvSpPr>
            <p:cNvPr id="42" name="Rectangle 41"/>
            <p:cNvSpPr/>
            <p:nvPr/>
          </p:nvSpPr>
          <p:spPr bwMode="auto">
            <a:xfrm>
              <a:off x="2193714" y="3119721"/>
              <a:ext cx="4936067" cy="1359146"/>
            </a:xfrm>
            <a:prstGeom prst="rect">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tx1"/>
                </a:solidFill>
                <a:effectLst>
                  <a:outerShdw blurRad="38100" dist="38100" dir="2700000" algn="tl">
                    <a:srgbClr val="000000">
                      <a:alpha val="43137"/>
                    </a:srgbClr>
                  </a:outerShdw>
                </a:effectLst>
                <a:latin typeface="News Gothic MT" pitchFamily="34" charset="0"/>
              </a:endParaRPr>
            </a:p>
          </p:txBody>
        </p:sp>
        <p:sp>
          <p:nvSpPr>
            <p:cNvPr id="46" name="TextBox 45"/>
            <p:cNvSpPr txBox="1"/>
            <p:nvPr/>
          </p:nvSpPr>
          <p:spPr>
            <a:xfrm>
              <a:off x="3133803" y="4231668"/>
              <a:ext cx="1190454" cy="184666"/>
            </a:xfrm>
            <a:prstGeom prst="rect">
              <a:avLst/>
            </a:prstGeom>
            <a:noFill/>
            <a:ln>
              <a:noFill/>
            </a:ln>
          </p:spPr>
          <p:txBody>
            <a:bodyPr wrap="none" lIns="0" tIns="0" rIns="0" bIns="0" rtlCol="0">
              <a:spAutoFit/>
            </a:bodyPr>
            <a:lstStyle/>
            <a:p>
              <a:r>
                <a:rPr lang="en-US" sz="1200" dirty="0">
                  <a:effectLst>
                    <a:outerShdw blurRad="38100" dist="38100" dir="2700000" algn="tl">
                      <a:srgbClr val="000000">
                        <a:alpha val="43137"/>
                      </a:srgbClr>
                    </a:outerShdw>
                  </a:effectLst>
                  <a:latin typeface="Calibri" panose="020F0502020204030204" pitchFamily="34" charset="0"/>
                </a:rPr>
                <a:t>Vertical Integration</a:t>
              </a:r>
            </a:p>
          </p:txBody>
        </p:sp>
        <p:sp>
          <p:nvSpPr>
            <p:cNvPr id="47" name="TextBox 46"/>
            <p:cNvSpPr txBox="1"/>
            <p:nvPr/>
          </p:nvSpPr>
          <p:spPr>
            <a:xfrm>
              <a:off x="5074533" y="4212511"/>
              <a:ext cx="1190454" cy="184666"/>
            </a:xfrm>
            <a:prstGeom prst="rect">
              <a:avLst/>
            </a:prstGeom>
            <a:noFill/>
            <a:ln>
              <a:noFill/>
            </a:ln>
          </p:spPr>
          <p:txBody>
            <a:bodyPr wrap="none" lIns="0" tIns="0" rIns="0" bIns="0" rtlCol="0">
              <a:spAutoFit/>
            </a:bodyPr>
            <a:lstStyle/>
            <a:p>
              <a:r>
                <a:rPr lang="en-US" sz="1200" dirty="0">
                  <a:effectLst>
                    <a:outerShdw blurRad="38100" dist="38100" dir="2700000" algn="tl">
                      <a:srgbClr val="000000">
                        <a:alpha val="43137"/>
                      </a:srgbClr>
                    </a:outerShdw>
                  </a:effectLst>
                  <a:latin typeface="Calibri" panose="020F0502020204030204" pitchFamily="34" charset="0"/>
                </a:rPr>
                <a:t>Vertical Integration</a:t>
              </a:r>
            </a:p>
          </p:txBody>
        </p:sp>
      </p:grpSp>
      <p:sp>
        <p:nvSpPr>
          <p:cNvPr id="4" name="Slide Number Placeholder 3"/>
          <p:cNvSpPr>
            <a:spLocks noGrp="1"/>
          </p:cNvSpPr>
          <p:nvPr>
            <p:ph type="sldNum" sz="quarter" idx="4"/>
          </p:nvPr>
        </p:nvSpPr>
        <p:spPr>
          <a:xfrm>
            <a:off x="8839200" y="6591300"/>
            <a:ext cx="193674" cy="174779"/>
          </a:xfrm>
        </p:spPr>
        <p:txBody>
          <a:bodyPr/>
          <a:lstStyle/>
          <a:p>
            <a:fld id="{E66AA3EA-0569-43EF-BBA3-83FDB109D582}" type="slidenum">
              <a:rPr lang="en-US" smtClean="0"/>
              <a:pPr/>
              <a:t>49</a:t>
            </a:fld>
            <a:endParaRPr lang="en-US" dirty="0"/>
          </a:p>
        </p:txBody>
      </p:sp>
    </p:spTree>
    <p:extLst>
      <p:ext uri="{BB962C8B-B14F-4D97-AF65-F5344CB8AC3E}">
        <p14:creationId xmlns:p14="http://schemas.microsoft.com/office/powerpoint/2010/main" val="3741225040"/>
      </p:ext>
    </p:extLst>
  </p:cSld>
  <p:clrMapOvr>
    <a:masterClrMapping/>
  </p:clrMapOvr>
  <p:transition spd="slow">
    <p:pull dir="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Grp="1" noChangeArrowheads="1"/>
          </p:cNvSpPr>
          <p:nvPr>
            <p:ph type="body" idx="4294967295"/>
          </p:nvPr>
        </p:nvSpPr>
        <p:spPr>
          <a:xfrm>
            <a:off x="236802" y="914400"/>
            <a:ext cx="8670396" cy="5698066"/>
          </a:xfrm>
        </p:spPr>
        <p:txBody>
          <a:bodyPr/>
          <a:lstStyle/>
          <a:p>
            <a:pPr marL="0" indent="0">
              <a:spcBef>
                <a:spcPts val="1800"/>
              </a:spcBef>
              <a:spcAft>
                <a:spcPts val="1800"/>
              </a:spcAft>
              <a:buClr>
                <a:srgbClr val="923222"/>
              </a:buClr>
              <a:buSzPct val="115000"/>
              <a:buNone/>
            </a:pPr>
            <a:r>
              <a:rPr lang="en-US" altLang="en-US" sz="2800" b="1" dirty="0">
                <a:latin typeface="Calibri" panose="020F0502020204030204" pitchFamily="34" charset="0"/>
                <a:ea typeface="ＭＳ Ｐゴシック" panose="020B0600070205080204" pitchFamily="34" charset="-128"/>
                <a:cs typeface="Times New Roman" panose="02020603050405020304" pitchFamily="18" charset="0"/>
              </a:rPr>
              <a:t>Purchasing</a:t>
            </a:r>
            <a:r>
              <a:rPr lang="en-US" altLang="en-US" sz="2800" b="1" dirty="0">
                <a:solidFill>
                  <a:srgbClr val="BB7A05"/>
                </a:solidFill>
                <a:latin typeface="Calibri" panose="020F0502020204030204" pitchFamily="34" charset="0"/>
                <a:ea typeface="ＭＳ Ｐゴシック" panose="020B0600070205080204" pitchFamily="34" charset="-128"/>
                <a:cs typeface="Times New Roman" panose="02020603050405020304" pitchFamily="18" charset="0"/>
              </a:rPr>
              <a:t> </a:t>
            </a:r>
            <a:r>
              <a:rPr lang="en-US" altLang="en-US" sz="2800" dirty="0">
                <a:latin typeface="Calibri" panose="020F0502020204030204" pitchFamily="34" charset="0"/>
                <a:ea typeface="ＭＳ Ｐゴシック" panose="020B0600070205080204" pitchFamily="34" charset="-128"/>
                <a:cs typeface="Times New Roman" panose="02020603050405020304" pitchFamily="18" charset="0"/>
              </a:rPr>
              <a:t>– The action</a:t>
            </a:r>
            <a:r>
              <a:rPr lang="en-US" altLang="en-US" sz="2800" dirty="0">
                <a:solidFill>
                  <a:srgbClr val="923222"/>
                </a:solidFill>
                <a:latin typeface="Calibri" panose="020F0502020204030204" pitchFamily="34" charset="0"/>
                <a:ea typeface="ＭＳ Ｐゴシック" panose="020B0600070205080204" pitchFamily="34" charset="-128"/>
                <a:cs typeface="Times New Roman" panose="02020603050405020304" pitchFamily="18" charset="0"/>
              </a:rPr>
              <a:t> </a:t>
            </a:r>
            <a:r>
              <a:rPr lang="en-US" altLang="en-US" sz="2800" dirty="0">
                <a:latin typeface="Calibri" panose="020F0502020204030204" pitchFamily="34" charset="0"/>
                <a:ea typeface="ＭＳ Ｐゴシック" panose="020B0600070205080204" pitchFamily="34" charset="-128"/>
                <a:cs typeface="Times New Roman" panose="02020603050405020304" pitchFamily="18" charset="0"/>
              </a:rPr>
              <a:t>of obtaining merchandise, capital equipment, raw materials, services, or maintenance, repair, and operating (MRO) supplies in exchange for money, or its equivalent</a:t>
            </a: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a:t>
            </a:r>
          </a:p>
          <a:p>
            <a:pPr marL="457200" lvl="1" indent="-347663">
              <a:spcBef>
                <a:spcPts val="1800"/>
              </a:spcBef>
              <a:spcAft>
                <a:spcPts val="1800"/>
              </a:spcAft>
              <a:buClr>
                <a:srgbClr val="923222"/>
              </a:buClr>
              <a:buSzPct val="115000"/>
              <a:buFont typeface="Wingdings" panose="05000000000000000000" pitchFamily="2" charset="2"/>
              <a:buChar char="§"/>
            </a:pPr>
            <a:r>
              <a:rPr lang="en-US" altLang="en-US" sz="2800" dirty="0">
                <a:latin typeface="Calibri" panose="020F0502020204030204" pitchFamily="34" charset="0"/>
                <a:ea typeface="ＭＳ Ｐゴシック" panose="020B0600070205080204" pitchFamily="34" charset="-128"/>
                <a:cs typeface="Times New Roman" panose="02020603050405020304" pitchFamily="18" charset="0"/>
              </a:rPr>
              <a:t>Purchasing is the process of how goods and services are ordered from an external third party. </a:t>
            </a:r>
          </a:p>
          <a:p>
            <a:pPr marL="457200" lvl="1" indent="-347663">
              <a:spcBef>
                <a:spcPts val="1800"/>
              </a:spcBef>
              <a:spcAft>
                <a:spcPts val="1800"/>
              </a:spcAft>
              <a:buClr>
                <a:srgbClr val="923222"/>
              </a:buClr>
              <a:buSzPct val="115000"/>
              <a:buFont typeface="Wingdings" panose="05000000000000000000" pitchFamily="2" charset="2"/>
              <a:buChar char="§"/>
            </a:pPr>
            <a:r>
              <a:rPr lang="en-US" altLang="en-US" sz="2800" dirty="0">
                <a:latin typeface="Calibri" panose="020F0502020204030204" pitchFamily="34" charset="0"/>
                <a:ea typeface="ＭＳ Ｐゴシック" panose="020B0600070205080204" pitchFamily="34" charset="-128"/>
                <a:cs typeface="Times New Roman" panose="02020603050405020304" pitchFamily="18" charset="0"/>
              </a:rPr>
              <a:t>Purchasing can usually be described as the transactional function of procurement for goods or services.</a:t>
            </a:r>
          </a:p>
        </p:txBody>
      </p:sp>
      <p:sp>
        <p:nvSpPr>
          <p:cNvPr id="57349" name="Rectangle 5"/>
          <p:cNvSpPr>
            <a:spLocks noGrp="1" noChangeArrowheads="1"/>
          </p:cNvSpPr>
          <p:nvPr>
            <p:ph type="title" idx="4294967295"/>
          </p:nvPr>
        </p:nvSpPr>
        <p:spPr>
          <a:xfrm>
            <a:off x="228600" y="127660"/>
            <a:ext cx="8678598" cy="496804"/>
          </a:xfrm>
          <a:noFill/>
          <a:ln w="9525">
            <a:noFill/>
            <a:miter lim="800000"/>
            <a:headEnd/>
            <a:tailEnd/>
          </a:ln>
          <a:effectLst/>
        </p:spPr>
        <p:txBody>
          <a:bodyPr vert="horz" wrap="square" lIns="92075" tIns="46038" rIns="92075" bIns="46038" numCol="1" rtlCol="0" anchor="b" anchorCtr="0" compatLnSpc="1">
            <a:prstTxWarp prst="textNoShape">
              <a:avLst/>
            </a:prstTxWarp>
            <a:spAutoFit/>
          </a:bodyPr>
          <a:lstStyle/>
          <a:p>
            <a:pPr>
              <a:lnSpc>
                <a:spcPct val="80000"/>
              </a:lnSpc>
            </a:pPr>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Purchasing Defined</a:t>
            </a:r>
          </a:p>
        </p:txBody>
      </p:sp>
      <p:sp>
        <p:nvSpPr>
          <p:cNvPr id="4" name="Slide Number Placeholder 3"/>
          <p:cNvSpPr>
            <a:spLocks noGrp="1"/>
          </p:cNvSpPr>
          <p:nvPr>
            <p:ph type="sldNum" sz="quarter" idx="4"/>
          </p:nvPr>
        </p:nvSpPr>
        <p:spPr>
          <a:xfrm>
            <a:off x="8839200" y="6591300"/>
            <a:ext cx="193674" cy="174779"/>
          </a:xfrm>
        </p:spPr>
        <p:txBody>
          <a:bodyPr/>
          <a:lstStyle/>
          <a:p>
            <a:fld id="{E66AA3EA-0569-43EF-BBA3-83FDB109D582}" type="slidenum">
              <a:rPr lang="en-US" smtClean="0"/>
              <a:pPr/>
              <a:t>5</a:t>
            </a:fld>
            <a:endParaRPr lang="en-US" dirty="0"/>
          </a:p>
        </p:txBody>
      </p:sp>
    </p:spTree>
    <p:extLst>
      <p:ext uri="{BB962C8B-B14F-4D97-AF65-F5344CB8AC3E}">
        <p14:creationId xmlns:p14="http://schemas.microsoft.com/office/powerpoint/2010/main" val="3117386702"/>
      </p:ext>
    </p:extLst>
  </p:cSld>
  <p:clrMapOvr>
    <a:masterClrMapping/>
  </p:clrMapOvr>
  <p:transition spd="slow">
    <p:pull dir="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idx="4294967295"/>
          </p:nvPr>
        </p:nvSpPr>
        <p:spPr>
          <a:xfrm>
            <a:off x="228600" y="160866"/>
            <a:ext cx="8439150" cy="440267"/>
          </a:xfrm>
          <a:noFill/>
          <a:ln w="9525">
            <a:noFill/>
            <a:miter lim="800000"/>
            <a:headEnd/>
            <a:tailEnd/>
          </a:ln>
        </p:spPr>
        <p:txBody>
          <a:bodyPr vert="horz" wrap="square" lIns="92075" tIns="46038" rIns="92075" bIns="46038" numCol="1" anchor="ctr" anchorCtr="0" compatLnSpc="1">
            <a:prstTxWarp prst="textNoShape">
              <a:avLst/>
            </a:prstTxWarp>
          </a:bodyPr>
          <a:lstStyle/>
          <a:p>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Discussion Outline</a:t>
            </a:r>
          </a:p>
        </p:txBody>
      </p:sp>
      <p:sp>
        <p:nvSpPr>
          <p:cNvPr id="39939" name="Rectangle 3"/>
          <p:cNvSpPr>
            <a:spLocks noGrp="1" noChangeArrowheads="1"/>
          </p:cNvSpPr>
          <p:nvPr>
            <p:ph type="body" sz="half" idx="4294967295"/>
          </p:nvPr>
        </p:nvSpPr>
        <p:spPr>
          <a:xfrm>
            <a:off x="228600" y="914400"/>
            <a:ext cx="6714067" cy="5867400"/>
          </a:xfrm>
        </p:spPr>
        <p:txBody>
          <a:bodyPr/>
          <a:lstStyle/>
          <a:p>
            <a:pPr marL="514350" lvl="1" indent="-514350">
              <a:spcBef>
                <a:spcPts val="600"/>
              </a:spcBef>
              <a:spcAft>
                <a:spcPts val="1200"/>
              </a:spcAft>
              <a:buClr>
                <a:schemeClr val="bg1">
                  <a:lumMod val="85000"/>
                </a:schemeClr>
              </a:buClr>
              <a:buSzPct val="115000"/>
              <a:buFont typeface="+mj-lt"/>
              <a:buAutoNum type="arabicPeriod"/>
            </a:pPr>
            <a:r>
              <a:rPr lang="en-US" altLang="en-US" sz="28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Defining Procurement and Purchasing</a:t>
            </a:r>
          </a:p>
          <a:p>
            <a:pPr marL="514350" lvl="1" indent="-514350">
              <a:spcBef>
                <a:spcPts val="600"/>
              </a:spcBef>
              <a:spcAft>
                <a:spcPts val="1200"/>
              </a:spcAft>
              <a:buClr>
                <a:schemeClr val="bg1">
                  <a:lumMod val="85000"/>
                </a:schemeClr>
              </a:buClr>
              <a:buSzPct val="115000"/>
              <a:buFont typeface="+mj-lt"/>
              <a:buAutoNum type="arabicPeriod"/>
            </a:pPr>
            <a:r>
              <a:rPr lang="en-US" altLang="en-US" sz="28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The Basic Purchasing Process</a:t>
            </a:r>
          </a:p>
          <a:p>
            <a:pPr marL="514350" lvl="1" indent="-514350">
              <a:spcBef>
                <a:spcPts val="600"/>
              </a:spcBef>
              <a:spcAft>
                <a:spcPts val="1200"/>
              </a:spcAft>
              <a:buClr>
                <a:schemeClr val="bg1">
                  <a:lumMod val="85000"/>
                </a:schemeClr>
              </a:buClr>
              <a:buSzPct val="115000"/>
              <a:buFont typeface="+mj-lt"/>
              <a:buAutoNum type="arabicPeriod"/>
            </a:pPr>
            <a:r>
              <a:rPr lang="en-US" altLang="en-US" sz="28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Financial Significance of Purchasing</a:t>
            </a:r>
          </a:p>
          <a:p>
            <a:pPr marL="514350" lvl="1" indent="-514350">
              <a:spcBef>
                <a:spcPts val="600"/>
              </a:spcBef>
              <a:spcAft>
                <a:spcPts val="1200"/>
              </a:spcAft>
              <a:buClr>
                <a:schemeClr val="bg1">
                  <a:lumMod val="85000"/>
                </a:schemeClr>
              </a:buClr>
              <a:buSzPct val="115000"/>
              <a:buFont typeface="+mj-lt"/>
              <a:buAutoNum type="arabicPeriod"/>
            </a:pPr>
            <a:r>
              <a:rPr lang="en-US" altLang="en-US" sz="28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Make versus Buy Decision</a:t>
            </a:r>
          </a:p>
          <a:p>
            <a:pPr marL="514350" lvl="1" indent="-514350">
              <a:spcBef>
                <a:spcPts val="600"/>
              </a:spcBef>
              <a:spcAft>
                <a:spcPts val="1200"/>
              </a:spcAft>
              <a:buClr>
                <a:srgbClr val="923222"/>
              </a:buClr>
              <a:buSzPct val="115000"/>
              <a:buFont typeface="+mj-lt"/>
              <a:buAutoNum type="arabicPeriod"/>
            </a:pPr>
            <a:r>
              <a:rPr lang="en-US" altLang="en-US" sz="2800" dirty="0">
                <a:latin typeface="Calibri" panose="020F0502020204030204" pitchFamily="34" charset="0"/>
                <a:ea typeface="ＭＳ Ｐゴシック" panose="020B0600070205080204" pitchFamily="34" charset="-128"/>
                <a:cs typeface="Times New Roman" panose="02020603050405020304" pitchFamily="18" charset="0"/>
              </a:rPr>
              <a:t>Organization of Purchasing</a:t>
            </a:r>
          </a:p>
          <a:p>
            <a:pPr marL="514350" lvl="1" indent="-514350">
              <a:spcBef>
                <a:spcPts val="600"/>
              </a:spcBef>
              <a:spcAft>
                <a:spcPts val="1200"/>
              </a:spcAft>
              <a:buClr>
                <a:schemeClr val="bg1">
                  <a:lumMod val="85000"/>
                </a:schemeClr>
              </a:buClr>
              <a:buSzPct val="115000"/>
              <a:buFont typeface="+mj-lt"/>
              <a:buAutoNum type="arabicPeriod"/>
            </a:pPr>
            <a:r>
              <a:rPr lang="en-US" altLang="en-US" sz="28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International Purchasing</a:t>
            </a:r>
          </a:p>
          <a:p>
            <a:pPr marL="514350" lvl="1" indent="-514350">
              <a:spcBef>
                <a:spcPts val="600"/>
              </a:spcBef>
              <a:spcAft>
                <a:spcPts val="1200"/>
              </a:spcAft>
              <a:buClr>
                <a:schemeClr val="bg1">
                  <a:lumMod val="85000"/>
                </a:schemeClr>
              </a:buClr>
              <a:buSzPct val="115000"/>
              <a:buFont typeface="+mj-lt"/>
              <a:buAutoNum type="arabicPeriod"/>
            </a:pPr>
            <a:r>
              <a:rPr lang="en-US" altLang="en-US" sz="28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Government &amp; Non-Profit Purchasing</a:t>
            </a:r>
          </a:p>
          <a:p>
            <a:pPr marL="514350" lvl="1" indent="-514350">
              <a:spcBef>
                <a:spcPts val="600"/>
              </a:spcBef>
              <a:spcAft>
                <a:spcPts val="1200"/>
              </a:spcAft>
              <a:buClr>
                <a:schemeClr val="bg1">
                  <a:lumMod val="85000"/>
                </a:schemeClr>
              </a:buClr>
              <a:buSzPct val="115000"/>
              <a:buFont typeface="+mj-lt"/>
              <a:buAutoNum type="arabicPeriod"/>
            </a:pPr>
            <a:r>
              <a:rPr lang="en-US" altLang="en-US" sz="28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Assessing and Improving the Purchasing Function</a:t>
            </a:r>
          </a:p>
          <a:p>
            <a:pPr marL="347663" lvl="1" indent="-347663">
              <a:spcBef>
                <a:spcPts val="600"/>
              </a:spcBef>
              <a:spcAft>
                <a:spcPts val="1200"/>
              </a:spcAft>
              <a:buClr>
                <a:srgbClr val="923222"/>
              </a:buClr>
              <a:buSzPct val="115000"/>
              <a:buFont typeface="Wingdings" panose="05000000000000000000" pitchFamily="2" charset="2"/>
              <a:buChar char="§"/>
            </a:pPr>
            <a:endParaRPr lang="en-US" altLang="en-US" sz="2800" dirty="0">
              <a:latin typeface="Calibri" panose="020F0502020204030204" pitchFamily="34" charset="0"/>
              <a:ea typeface="ＭＳ Ｐゴシック" panose="020B0600070205080204" pitchFamily="34" charset="-128"/>
              <a:cs typeface="Times New Roman" panose="02020603050405020304" pitchFamily="18" charset="0"/>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924" t="3210" r="6195" b="3086"/>
          <a:stretch/>
        </p:blipFill>
        <p:spPr>
          <a:xfrm flipH="1">
            <a:off x="5892801" y="1539830"/>
            <a:ext cx="3022599" cy="4949584"/>
          </a:xfrm>
          <a:prstGeom prst="rect">
            <a:avLst/>
          </a:prstGeom>
        </p:spPr>
      </p:pic>
      <p:sp>
        <p:nvSpPr>
          <p:cNvPr id="4" name="Slide Number Placeholder 3"/>
          <p:cNvSpPr>
            <a:spLocks noGrp="1"/>
          </p:cNvSpPr>
          <p:nvPr>
            <p:ph type="sldNum" sz="quarter" idx="4"/>
          </p:nvPr>
        </p:nvSpPr>
        <p:spPr>
          <a:xfrm>
            <a:off x="8839200" y="6591300"/>
            <a:ext cx="193674" cy="174779"/>
          </a:xfrm>
        </p:spPr>
        <p:txBody>
          <a:bodyPr/>
          <a:lstStyle/>
          <a:p>
            <a:fld id="{E66AA3EA-0569-43EF-BBA3-83FDB109D582}" type="slidenum">
              <a:rPr lang="en-US" smtClean="0"/>
              <a:pPr/>
              <a:t>50</a:t>
            </a:fld>
            <a:endParaRPr lang="en-US" dirty="0"/>
          </a:p>
        </p:txBody>
      </p:sp>
    </p:spTree>
    <p:extLst>
      <p:ext uri="{BB962C8B-B14F-4D97-AF65-F5344CB8AC3E}">
        <p14:creationId xmlns:p14="http://schemas.microsoft.com/office/powerpoint/2010/main" val="2540822029"/>
      </p:ext>
    </p:extLst>
  </p:cSld>
  <p:clrMapOvr>
    <a:masterClrMapping/>
  </p:clrMapOvr>
  <p:transition spd="slow">
    <p:pull dir="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9" name="Rectangle 5"/>
          <p:cNvSpPr>
            <a:spLocks noGrp="1" noChangeArrowheads="1"/>
          </p:cNvSpPr>
          <p:nvPr>
            <p:ph type="title" idx="4294967295"/>
          </p:nvPr>
        </p:nvSpPr>
        <p:spPr>
          <a:xfrm>
            <a:off x="228600" y="127660"/>
            <a:ext cx="7086600" cy="496804"/>
          </a:xfrm>
          <a:noFill/>
          <a:ln w="9525">
            <a:noFill/>
            <a:miter lim="800000"/>
            <a:headEnd/>
            <a:tailEnd/>
          </a:ln>
          <a:effectLst/>
        </p:spPr>
        <p:txBody>
          <a:bodyPr vert="horz" wrap="square" lIns="92075" tIns="46038" rIns="92075" bIns="46038" numCol="1" rtlCol="0" anchor="b" anchorCtr="0" compatLnSpc="1">
            <a:prstTxWarp prst="textNoShape">
              <a:avLst/>
            </a:prstTxWarp>
            <a:spAutoFit/>
          </a:bodyPr>
          <a:lstStyle/>
          <a:p>
            <a:pPr>
              <a:lnSpc>
                <a:spcPct val="80000"/>
              </a:lnSpc>
            </a:pPr>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Organization of Purchasing</a:t>
            </a:r>
          </a:p>
        </p:txBody>
      </p:sp>
      <p:sp>
        <p:nvSpPr>
          <p:cNvPr id="4" name="Rectangle 3"/>
          <p:cNvSpPr/>
          <p:nvPr/>
        </p:nvSpPr>
        <p:spPr>
          <a:xfrm>
            <a:off x="228600" y="1007533"/>
            <a:ext cx="8686800" cy="954107"/>
          </a:xfrm>
          <a:prstGeom prst="rect">
            <a:avLst/>
          </a:prstGeom>
        </p:spPr>
        <p:txBody>
          <a:bodyPr wrap="square">
            <a:spAutoFit/>
          </a:bodyPr>
          <a:lstStyle/>
          <a:p>
            <a:pPr marL="0" indent="0">
              <a:spcBef>
                <a:spcPts val="600"/>
              </a:spcBef>
              <a:spcAft>
                <a:spcPts val="1200"/>
              </a:spcAft>
              <a:buClr>
                <a:srgbClr val="923222"/>
              </a:buClr>
              <a:buSzPct val="115000"/>
              <a:buNone/>
            </a:pPr>
            <a:r>
              <a:rPr lang="en-US" altLang="en-US" sz="2800" dirty="0">
                <a:latin typeface="Calibri" panose="020F0502020204030204" pitchFamily="34" charset="0"/>
                <a:ea typeface="ＭＳ Ｐゴシック" panose="020B0600070205080204" pitchFamily="34" charset="-128"/>
                <a:cs typeface="Times New Roman" panose="02020603050405020304" pitchFamily="18" charset="0"/>
              </a:rPr>
              <a:t>Many companies have a </a:t>
            </a:r>
            <a:r>
              <a:rPr lang="en-US" altLang="en-US" sz="2800" u="sng" dirty="0">
                <a:latin typeface="Calibri" panose="020F0502020204030204" pitchFamily="34" charset="0"/>
                <a:ea typeface="ＭＳ Ｐゴシック" panose="020B0600070205080204" pitchFamily="34" charset="-128"/>
                <a:cs typeface="Times New Roman" panose="02020603050405020304" pitchFamily="18" charset="0"/>
              </a:rPr>
              <a:t>Chief Procurement Officer (CPO) </a:t>
            </a:r>
            <a:r>
              <a:rPr lang="en-US" altLang="en-US" sz="2800" dirty="0">
                <a:latin typeface="Calibri" panose="020F0502020204030204" pitchFamily="34" charset="0"/>
                <a:ea typeface="ＭＳ Ｐゴシック" panose="020B0600070205080204" pitchFamily="34" charset="-128"/>
                <a:cs typeface="Times New Roman" panose="02020603050405020304" pitchFamily="18" charset="0"/>
              </a:rPr>
              <a:t>as part of their executive leadership team.</a:t>
            </a:r>
          </a:p>
        </p:txBody>
      </p:sp>
      <p:grpSp>
        <p:nvGrpSpPr>
          <p:cNvPr id="23564" name="Group 23563"/>
          <p:cNvGrpSpPr/>
          <p:nvPr/>
        </p:nvGrpSpPr>
        <p:grpSpPr>
          <a:xfrm>
            <a:off x="1003299" y="2243667"/>
            <a:ext cx="7137401" cy="4124147"/>
            <a:chOff x="4004733" y="3556000"/>
            <a:chExt cx="4910665" cy="2845947"/>
          </a:xfrm>
        </p:grpSpPr>
        <p:sp>
          <p:nvSpPr>
            <p:cNvPr id="5" name="Rectangle 4"/>
            <p:cNvSpPr/>
            <p:nvPr/>
          </p:nvSpPr>
          <p:spPr bwMode="auto">
            <a:xfrm>
              <a:off x="5782733" y="3556000"/>
              <a:ext cx="1363134" cy="431800"/>
            </a:xfrm>
            <a:prstGeom prst="rect">
              <a:avLst/>
            </a:prstGeom>
            <a:solidFill>
              <a:schemeClr val="accent4"/>
            </a:solidFill>
            <a:ln w="2857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outerShdw blurRad="38100" dist="38100" dir="2700000" algn="tl">
                      <a:srgbClr val="000000">
                        <a:alpha val="43137"/>
                      </a:srgbClr>
                    </a:outerShdw>
                  </a:effectLst>
                  <a:latin typeface="Arial Black" panose="020B0A04020102020204" pitchFamily="34" charset="0"/>
                  <a:cs typeface="Calibri" panose="020F0502020204030204" pitchFamily="34" charset="0"/>
                </a:rPr>
                <a:t>Chief Procurement Officer (CPO)</a:t>
              </a:r>
            </a:p>
          </p:txBody>
        </p:sp>
        <p:sp>
          <p:nvSpPr>
            <p:cNvPr id="8" name="Rectangle 7"/>
            <p:cNvSpPr/>
            <p:nvPr/>
          </p:nvSpPr>
          <p:spPr bwMode="auto">
            <a:xfrm>
              <a:off x="6968065" y="4258733"/>
              <a:ext cx="1363134" cy="431800"/>
            </a:xfrm>
            <a:prstGeom prst="rect">
              <a:avLst/>
            </a:prstGeom>
            <a:solidFill>
              <a:schemeClr val="accent2"/>
            </a:solidFill>
            <a:ln w="2857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outerShdw blurRad="38100" dist="38100" dir="2700000" algn="tl">
                      <a:srgbClr val="000000">
                        <a:alpha val="43137"/>
                      </a:srgbClr>
                    </a:outerShdw>
                  </a:effectLst>
                  <a:latin typeface="Arial Black" panose="020B0A04020102020204" pitchFamily="34" charset="0"/>
                  <a:cs typeface="Calibri" panose="020F0502020204030204" pitchFamily="34" charset="0"/>
                </a:rPr>
                <a:t>Head of </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outerShdw blurRad="38100" dist="38100" dir="2700000" algn="tl">
                      <a:srgbClr val="000000">
                        <a:alpha val="43137"/>
                      </a:srgbClr>
                    </a:outerShdw>
                  </a:effectLst>
                  <a:latin typeface="Arial Black" panose="020B0A04020102020204" pitchFamily="34" charset="0"/>
                  <a:cs typeface="Calibri" panose="020F0502020204030204" pitchFamily="34" charset="0"/>
                </a:rPr>
                <a:t>Strategic Sourcing</a:t>
              </a:r>
            </a:p>
          </p:txBody>
        </p:sp>
        <p:sp>
          <p:nvSpPr>
            <p:cNvPr id="9" name="Rectangle 8"/>
            <p:cNvSpPr/>
            <p:nvPr/>
          </p:nvSpPr>
          <p:spPr bwMode="auto">
            <a:xfrm>
              <a:off x="4588933" y="4809067"/>
              <a:ext cx="1363134" cy="431800"/>
            </a:xfrm>
            <a:prstGeom prst="rect">
              <a:avLst/>
            </a:prstGeom>
            <a:solidFill>
              <a:schemeClr val="accent3"/>
            </a:solidFill>
            <a:ln w="2857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outerShdw blurRad="38100" dist="38100" dir="2700000" algn="tl">
                      <a:srgbClr val="000000">
                        <a:alpha val="43137"/>
                      </a:srgbClr>
                    </a:outerShdw>
                  </a:effectLst>
                  <a:latin typeface="Arial Black" panose="020B0A04020102020204" pitchFamily="34" charset="0"/>
                  <a:cs typeface="Calibri" panose="020F0502020204030204" pitchFamily="34" charset="0"/>
                </a:rPr>
                <a:t>Purchasing </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outerShdw blurRad="38100" dist="38100" dir="2700000" algn="tl">
                      <a:srgbClr val="000000">
                        <a:alpha val="43137"/>
                      </a:srgbClr>
                    </a:outerShdw>
                  </a:effectLst>
                  <a:latin typeface="Arial Black" panose="020B0A04020102020204" pitchFamily="34" charset="0"/>
                  <a:cs typeface="Calibri" panose="020F0502020204030204" pitchFamily="34" charset="0"/>
                </a:rPr>
                <a:t>Manager</a:t>
              </a:r>
            </a:p>
          </p:txBody>
        </p:sp>
        <p:sp>
          <p:nvSpPr>
            <p:cNvPr id="10" name="Rectangle 9"/>
            <p:cNvSpPr/>
            <p:nvPr/>
          </p:nvSpPr>
          <p:spPr bwMode="auto">
            <a:xfrm>
              <a:off x="6400799" y="4940300"/>
              <a:ext cx="550333" cy="431800"/>
            </a:xfrm>
            <a:prstGeom prst="rect">
              <a:avLst/>
            </a:prstGeom>
            <a:solidFill>
              <a:schemeClr val="accent2"/>
            </a:solidFill>
            <a:ln w="2857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outerShdw blurRad="38100" dist="38100" dir="2700000" algn="tl">
                      <a:srgbClr val="000000">
                        <a:alpha val="43137"/>
                      </a:srgbClr>
                    </a:outerShdw>
                  </a:effectLst>
                  <a:latin typeface="Arial Black" panose="020B0A04020102020204" pitchFamily="34" charset="0"/>
                  <a:cs typeface="Calibri" panose="020F0502020204030204" pitchFamily="34" charset="0"/>
                </a:rPr>
                <a:t>Category Manager</a:t>
              </a:r>
            </a:p>
          </p:txBody>
        </p:sp>
        <p:sp>
          <p:nvSpPr>
            <p:cNvPr id="11" name="Rectangle 10"/>
            <p:cNvSpPr/>
            <p:nvPr/>
          </p:nvSpPr>
          <p:spPr bwMode="auto">
            <a:xfrm>
              <a:off x="7061199" y="4940300"/>
              <a:ext cx="550333" cy="431800"/>
            </a:xfrm>
            <a:prstGeom prst="rect">
              <a:avLst/>
            </a:prstGeom>
            <a:solidFill>
              <a:schemeClr val="accent2"/>
            </a:solidFill>
            <a:ln w="2857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000" b="1" dirty="0">
                  <a:solidFill>
                    <a:schemeClr val="bg1"/>
                  </a:solidFill>
                  <a:effectLst>
                    <a:outerShdw blurRad="38100" dist="38100" dir="2700000" algn="tl">
                      <a:srgbClr val="000000">
                        <a:alpha val="43137"/>
                      </a:srgbClr>
                    </a:outerShdw>
                  </a:effectLst>
                  <a:latin typeface="Arial Black" panose="020B0A04020102020204" pitchFamily="34" charset="0"/>
                  <a:cs typeface="Calibri" panose="020F0502020204030204" pitchFamily="34" charset="0"/>
                </a:rPr>
                <a:t>Category Manager</a:t>
              </a:r>
            </a:p>
          </p:txBody>
        </p:sp>
        <p:sp>
          <p:nvSpPr>
            <p:cNvPr id="12" name="Rectangle 11"/>
            <p:cNvSpPr/>
            <p:nvPr/>
          </p:nvSpPr>
          <p:spPr bwMode="auto">
            <a:xfrm>
              <a:off x="7713132" y="4940300"/>
              <a:ext cx="550333" cy="431800"/>
            </a:xfrm>
            <a:prstGeom prst="rect">
              <a:avLst/>
            </a:prstGeom>
            <a:solidFill>
              <a:schemeClr val="accent2"/>
            </a:solidFill>
            <a:ln w="2857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000" b="1" dirty="0">
                  <a:solidFill>
                    <a:schemeClr val="bg1"/>
                  </a:solidFill>
                  <a:effectLst>
                    <a:outerShdw blurRad="38100" dist="38100" dir="2700000" algn="tl">
                      <a:srgbClr val="000000">
                        <a:alpha val="43137"/>
                      </a:srgbClr>
                    </a:outerShdw>
                  </a:effectLst>
                  <a:latin typeface="Arial Black" panose="020B0A04020102020204" pitchFamily="34" charset="0"/>
                  <a:cs typeface="Calibri" panose="020F0502020204030204" pitchFamily="34" charset="0"/>
                </a:rPr>
                <a:t>Category Manager</a:t>
              </a:r>
            </a:p>
          </p:txBody>
        </p:sp>
        <p:sp>
          <p:nvSpPr>
            <p:cNvPr id="13" name="Rectangle 12"/>
            <p:cNvSpPr/>
            <p:nvPr/>
          </p:nvSpPr>
          <p:spPr bwMode="auto">
            <a:xfrm>
              <a:off x="8365065" y="4940300"/>
              <a:ext cx="550333" cy="431800"/>
            </a:xfrm>
            <a:prstGeom prst="rect">
              <a:avLst/>
            </a:prstGeom>
            <a:solidFill>
              <a:schemeClr val="accent2"/>
            </a:solidFill>
            <a:ln w="2857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000" b="1" dirty="0">
                  <a:solidFill>
                    <a:schemeClr val="bg1"/>
                  </a:solidFill>
                  <a:effectLst>
                    <a:outerShdw blurRad="38100" dist="38100" dir="2700000" algn="tl">
                      <a:srgbClr val="000000">
                        <a:alpha val="43137"/>
                      </a:srgbClr>
                    </a:outerShdw>
                  </a:effectLst>
                  <a:latin typeface="Arial Black" panose="020B0A04020102020204" pitchFamily="34" charset="0"/>
                  <a:cs typeface="Calibri" panose="020F0502020204030204" pitchFamily="34" charset="0"/>
                </a:rPr>
                <a:t>Category Manager</a:t>
              </a:r>
            </a:p>
          </p:txBody>
        </p:sp>
        <p:sp>
          <p:nvSpPr>
            <p:cNvPr id="14" name="Rectangle 13"/>
            <p:cNvSpPr/>
            <p:nvPr/>
          </p:nvSpPr>
          <p:spPr bwMode="auto">
            <a:xfrm>
              <a:off x="4004733" y="5482167"/>
              <a:ext cx="550333" cy="431800"/>
            </a:xfrm>
            <a:prstGeom prst="rect">
              <a:avLst/>
            </a:prstGeom>
            <a:solidFill>
              <a:schemeClr val="accent3"/>
            </a:solidFill>
            <a:ln w="2857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outerShdw blurRad="38100" dist="38100" dir="2700000" algn="tl">
                      <a:srgbClr val="000000">
                        <a:alpha val="43137"/>
                      </a:srgbClr>
                    </a:outerShdw>
                  </a:effectLst>
                  <a:latin typeface="Arial Black" panose="020B0A04020102020204" pitchFamily="34" charset="0"/>
                  <a:cs typeface="Calibri" panose="020F0502020204030204" pitchFamily="34" charset="0"/>
                </a:rPr>
                <a:t>Buyer</a:t>
              </a:r>
            </a:p>
          </p:txBody>
        </p:sp>
        <p:sp>
          <p:nvSpPr>
            <p:cNvPr id="15" name="Rectangle 14"/>
            <p:cNvSpPr/>
            <p:nvPr/>
          </p:nvSpPr>
          <p:spPr bwMode="auto">
            <a:xfrm>
              <a:off x="4659488" y="5482167"/>
              <a:ext cx="550333" cy="431800"/>
            </a:xfrm>
            <a:prstGeom prst="rect">
              <a:avLst/>
            </a:prstGeom>
            <a:solidFill>
              <a:schemeClr val="accent3"/>
            </a:solidFill>
            <a:ln w="2857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000" b="1">
                  <a:solidFill>
                    <a:schemeClr val="bg1"/>
                  </a:solidFill>
                  <a:effectLst>
                    <a:outerShdw blurRad="38100" dist="38100" dir="2700000" algn="tl">
                      <a:srgbClr val="000000">
                        <a:alpha val="43137"/>
                      </a:srgbClr>
                    </a:outerShdw>
                  </a:effectLst>
                  <a:latin typeface="Arial Black" panose="020B0A04020102020204" pitchFamily="34" charset="0"/>
                  <a:cs typeface="Calibri" panose="020F0502020204030204" pitchFamily="34" charset="0"/>
                </a:rPr>
                <a:t>Buyer</a:t>
              </a:r>
              <a:endParaRPr kumimoji="0" lang="en-US" sz="1000" b="1" i="0" u="none" strike="noStrike" cap="none" normalizeH="0" baseline="0">
                <a:ln>
                  <a:noFill/>
                </a:ln>
                <a:solidFill>
                  <a:schemeClr val="bg1"/>
                </a:solidFill>
                <a:effectLst>
                  <a:outerShdw blurRad="38100" dist="38100" dir="2700000" algn="tl">
                    <a:srgbClr val="000000">
                      <a:alpha val="43137"/>
                    </a:srgbClr>
                  </a:outerShdw>
                </a:effectLst>
                <a:latin typeface="Arial Black" panose="020B0A04020102020204" pitchFamily="34" charset="0"/>
                <a:cs typeface="Calibri" panose="020F0502020204030204" pitchFamily="34" charset="0"/>
              </a:endParaRPr>
            </a:p>
          </p:txBody>
        </p:sp>
        <p:sp>
          <p:nvSpPr>
            <p:cNvPr id="16" name="Rectangle 15"/>
            <p:cNvSpPr/>
            <p:nvPr/>
          </p:nvSpPr>
          <p:spPr bwMode="auto">
            <a:xfrm>
              <a:off x="5314243" y="5482167"/>
              <a:ext cx="550333" cy="431800"/>
            </a:xfrm>
            <a:prstGeom prst="rect">
              <a:avLst/>
            </a:prstGeom>
            <a:solidFill>
              <a:schemeClr val="accent3"/>
            </a:solidFill>
            <a:ln w="2857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000" b="1" dirty="0">
                  <a:solidFill>
                    <a:schemeClr val="bg1"/>
                  </a:solidFill>
                  <a:effectLst>
                    <a:outerShdw blurRad="38100" dist="38100" dir="2700000" algn="tl">
                      <a:srgbClr val="000000">
                        <a:alpha val="43137"/>
                      </a:srgbClr>
                    </a:outerShdw>
                  </a:effectLst>
                  <a:latin typeface="Arial Black" panose="020B0A04020102020204" pitchFamily="34" charset="0"/>
                  <a:cs typeface="Calibri" panose="020F0502020204030204" pitchFamily="34" charset="0"/>
                </a:rPr>
                <a:t>Buyer</a:t>
              </a:r>
              <a:endParaRPr kumimoji="0" lang="en-US" sz="1000" b="1" i="0" u="none" strike="noStrike" cap="none" normalizeH="0" baseline="0" dirty="0">
                <a:ln>
                  <a:noFill/>
                </a:ln>
                <a:solidFill>
                  <a:schemeClr val="bg1"/>
                </a:solidFill>
                <a:effectLst>
                  <a:outerShdw blurRad="38100" dist="38100" dir="2700000" algn="tl">
                    <a:srgbClr val="000000">
                      <a:alpha val="43137"/>
                    </a:srgbClr>
                  </a:outerShdw>
                </a:effectLst>
                <a:latin typeface="Arial Black" panose="020B0A04020102020204" pitchFamily="34" charset="0"/>
                <a:cs typeface="Calibri" panose="020F0502020204030204" pitchFamily="34" charset="0"/>
              </a:endParaRPr>
            </a:p>
          </p:txBody>
        </p:sp>
        <p:sp>
          <p:nvSpPr>
            <p:cNvPr id="17" name="Rectangle 16"/>
            <p:cNvSpPr/>
            <p:nvPr/>
          </p:nvSpPr>
          <p:spPr bwMode="auto">
            <a:xfrm>
              <a:off x="5968999" y="5482167"/>
              <a:ext cx="550333" cy="431800"/>
            </a:xfrm>
            <a:prstGeom prst="rect">
              <a:avLst/>
            </a:prstGeom>
            <a:solidFill>
              <a:schemeClr val="accent3"/>
            </a:solidFill>
            <a:ln w="2857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000" b="1">
                  <a:solidFill>
                    <a:schemeClr val="bg1"/>
                  </a:solidFill>
                  <a:effectLst>
                    <a:outerShdw blurRad="38100" dist="38100" dir="2700000" algn="tl">
                      <a:srgbClr val="000000">
                        <a:alpha val="43137"/>
                      </a:srgbClr>
                    </a:outerShdw>
                  </a:effectLst>
                  <a:latin typeface="Arial Black" panose="020B0A04020102020204" pitchFamily="34" charset="0"/>
                  <a:cs typeface="Calibri" panose="020F0502020204030204" pitchFamily="34" charset="0"/>
                </a:rPr>
                <a:t>Buyer</a:t>
              </a:r>
              <a:endParaRPr kumimoji="0" lang="en-US" sz="1000" b="1" i="0" u="none" strike="noStrike" cap="none" normalizeH="0" baseline="0">
                <a:ln>
                  <a:noFill/>
                </a:ln>
                <a:solidFill>
                  <a:schemeClr val="bg1"/>
                </a:solidFill>
                <a:effectLst>
                  <a:outerShdw blurRad="38100" dist="38100" dir="2700000" algn="tl">
                    <a:srgbClr val="000000">
                      <a:alpha val="43137"/>
                    </a:srgbClr>
                  </a:outerShdw>
                </a:effectLst>
                <a:latin typeface="Arial Black" panose="020B0A04020102020204" pitchFamily="34" charset="0"/>
                <a:cs typeface="Calibri" panose="020F0502020204030204" pitchFamily="34" charset="0"/>
              </a:endParaRPr>
            </a:p>
          </p:txBody>
        </p:sp>
        <p:sp>
          <p:nvSpPr>
            <p:cNvPr id="19" name="Rectangle 18"/>
            <p:cNvSpPr/>
            <p:nvPr/>
          </p:nvSpPr>
          <p:spPr bwMode="auto">
            <a:xfrm>
              <a:off x="5549554" y="6167029"/>
              <a:ext cx="720056" cy="234918"/>
            </a:xfrm>
            <a:prstGeom prst="rect">
              <a:avLst/>
            </a:prstGeom>
            <a:solidFill>
              <a:schemeClr val="accent3"/>
            </a:solidFill>
            <a:ln w="2857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outerShdw blurRad="38100" dist="38100" dir="2700000" algn="tl">
                      <a:srgbClr val="000000">
                        <a:alpha val="43137"/>
                      </a:srgbClr>
                    </a:outerShdw>
                  </a:effectLst>
                  <a:latin typeface="Arial Black" panose="020B0A04020102020204" pitchFamily="34" charset="0"/>
                  <a:cs typeface="Calibri" panose="020F0502020204030204" pitchFamily="34" charset="0"/>
                </a:rPr>
                <a:t>Administrator</a:t>
              </a:r>
            </a:p>
          </p:txBody>
        </p:sp>
        <p:sp>
          <p:nvSpPr>
            <p:cNvPr id="22" name="Rectangle 21"/>
            <p:cNvSpPr/>
            <p:nvPr/>
          </p:nvSpPr>
          <p:spPr bwMode="auto">
            <a:xfrm>
              <a:off x="4222056" y="6167029"/>
              <a:ext cx="753701" cy="234918"/>
            </a:xfrm>
            <a:prstGeom prst="rect">
              <a:avLst/>
            </a:prstGeom>
            <a:solidFill>
              <a:schemeClr val="accent3"/>
            </a:solidFill>
            <a:ln w="2857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outerShdw blurRad="38100" dist="38100" dir="2700000" algn="tl">
                      <a:srgbClr val="000000">
                        <a:alpha val="43137"/>
                      </a:srgbClr>
                    </a:outerShdw>
                  </a:effectLst>
                  <a:latin typeface="Arial Black" panose="020B0A04020102020204" pitchFamily="34" charset="0"/>
                  <a:cs typeface="Calibri" panose="020F0502020204030204" pitchFamily="34" charset="0"/>
                </a:rPr>
                <a:t>Administrator</a:t>
              </a:r>
            </a:p>
          </p:txBody>
        </p:sp>
        <p:cxnSp>
          <p:nvCxnSpPr>
            <p:cNvPr id="7" name="Elbow Connector 6"/>
            <p:cNvCxnSpPr>
              <a:stCxn id="5" idx="2"/>
              <a:endCxn id="8" idx="0"/>
            </p:cNvCxnSpPr>
            <p:nvPr/>
          </p:nvCxnSpPr>
          <p:spPr bwMode="auto">
            <a:xfrm rot="16200000" flipH="1">
              <a:off x="6921500" y="3530600"/>
              <a:ext cx="270933" cy="1185332"/>
            </a:xfrm>
            <a:prstGeom prst="bentConnector3">
              <a:avLst/>
            </a:prstGeom>
            <a:solidFill>
              <a:schemeClr val="accent1"/>
            </a:solidFill>
            <a:ln w="38100" cap="flat" cmpd="sng" algn="ctr">
              <a:solidFill>
                <a:schemeClr val="tx1"/>
              </a:solidFill>
              <a:prstDash val="solid"/>
              <a:round/>
              <a:headEnd type="none" w="med" len="med"/>
              <a:tailEnd type="none" w="med" len="med"/>
            </a:ln>
            <a:effectLst/>
          </p:spPr>
        </p:cxnSp>
        <p:cxnSp>
          <p:nvCxnSpPr>
            <p:cNvPr id="24" name="Elbow Connector 23"/>
            <p:cNvCxnSpPr>
              <a:stCxn id="5" idx="2"/>
              <a:endCxn id="9" idx="0"/>
            </p:cNvCxnSpPr>
            <p:nvPr/>
          </p:nvCxnSpPr>
          <p:spPr bwMode="auto">
            <a:xfrm rot="5400000">
              <a:off x="5456767" y="3801533"/>
              <a:ext cx="821267" cy="1193800"/>
            </a:xfrm>
            <a:prstGeom prst="bentConnector3">
              <a:avLst>
                <a:gd name="adj1" fmla="val 16430"/>
              </a:avLst>
            </a:prstGeom>
            <a:solidFill>
              <a:schemeClr val="accent1"/>
            </a:solidFill>
            <a:ln w="38100" cap="flat" cmpd="sng" algn="ctr">
              <a:solidFill>
                <a:schemeClr val="tx1"/>
              </a:solidFill>
              <a:prstDash val="solid"/>
              <a:round/>
              <a:headEnd type="none" w="med" len="med"/>
              <a:tailEnd type="none" w="med" len="med"/>
            </a:ln>
            <a:effectLst/>
          </p:spPr>
        </p:cxnSp>
        <p:cxnSp>
          <p:nvCxnSpPr>
            <p:cNvPr id="28" name="Elbow Connector 27"/>
            <p:cNvCxnSpPr>
              <a:stCxn id="8" idx="2"/>
              <a:endCxn id="10" idx="0"/>
            </p:cNvCxnSpPr>
            <p:nvPr/>
          </p:nvCxnSpPr>
          <p:spPr bwMode="auto">
            <a:xfrm rot="5400000">
              <a:off x="7037916" y="4328583"/>
              <a:ext cx="249767" cy="973666"/>
            </a:xfrm>
            <a:prstGeom prst="bentConnector3">
              <a:avLst/>
            </a:prstGeom>
            <a:solidFill>
              <a:schemeClr val="accent1"/>
            </a:solidFill>
            <a:ln w="38100" cap="flat" cmpd="sng" algn="ctr">
              <a:solidFill>
                <a:schemeClr val="tx1"/>
              </a:solidFill>
              <a:prstDash val="solid"/>
              <a:round/>
              <a:headEnd type="none" w="med" len="med"/>
              <a:tailEnd type="none" w="med" len="med"/>
            </a:ln>
            <a:effectLst/>
          </p:spPr>
        </p:cxnSp>
        <p:cxnSp>
          <p:nvCxnSpPr>
            <p:cNvPr id="30" name="Elbow Connector 29"/>
            <p:cNvCxnSpPr>
              <a:stCxn id="8" idx="2"/>
              <a:endCxn id="13" idx="0"/>
            </p:cNvCxnSpPr>
            <p:nvPr/>
          </p:nvCxnSpPr>
          <p:spPr bwMode="auto">
            <a:xfrm rot="16200000" flipH="1">
              <a:off x="8020049" y="4320116"/>
              <a:ext cx="249767" cy="990600"/>
            </a:xfrm>
            <a:prstGeom prst="bentConnector3">
              <a:avLst>
                <a:gd name="adj1" fmla="val 50000"/>
              </a:avLst>
            </a:prstGeom>
            <a:solidFill>
              <a:schemeClr val="accent1"/>
            </a:solidFill>
            <a:ln w="38100" cap="flat" cmpd="sng" algn="ctr">
              <a:solidFill>
                <a:schemeClr val="tx1"/>
              </a:solidFill>
              <a:prstDash val="solid"/>
              <a:round/>
              <a:headEnd type="none" w="med" len="med"/>
              <a:tailEnd type="none" w="med" len="med"/>
            </a:ln>
            <a:effectLst/>
          </p:spPr>
        </p:cxnSp>
        <p:cxnSp>
          <p:nvCxnSpPr>
            <p:cNvPr id="57345" name="Elbow Connector 57344"/>
            <p:cNvCxnSpPr>
              <a:stCxn id="8" idx="2"/>
              <a:endCxn id="11" idx="0"/>
            </p:cNvCxnSpPr>
            <p:nvPr/>
          </p:nvCxnSpPr>
          <p:spPr bwMode="auto">
            <a:xfrm rot="5400000">
              <a:off x="7368116" y="4658783"/>
              <a:ext cx="249767" cy="313266"/>
            </a:xfrm>
            <a:prstGeom prst="bentConnector3">
              <a:avLst/>
            </a:prstGeom>
            <a:solidFill>
              <a:schemeClr val="accent1"/>
            </a:solidFill>
            <a:ln w="38100" cap="flat" cmpd="sng" algn="ctr">
              <a:solidFill>
                <a:schemeClr val="tx1"/>
              </a:solidFill>
              <a:prstDash val="solid"/>
              <a:round/>
              <a:headEnd type="none" w="med" len="med"/>
              <a:tailEnd type="none" w="med" len="med"/>
            </a:ln>
            <a:effectLst/>
          </p:spPr>
        </p:cxnSp>
        <p:cxnSp>
          <p:nvCxnSpPr>
            <p:cNvPr id="57347" name="Elbow Connector 57346"/>
            <p:cNvCxnSpPr>
              <a:stCxn id="8" idx="2"/>
              <a:endCxn id="12" idx="0"/>
            </p:cNvCxnSpPr>
            <p:nvPr/>
          </p:nvCxnSpPr>
          <p:spPr bwMode="auto">
            <a:xfrm rot="16200000" flipH="1">
              <a:off x="7694082" y="4646082"/>
              <a:ext cx="249767" cy="338667"/>
            </a:xfrm>
            <a:prstGeom prst="bentConnector3">
              <a:avLst>
                <a:gd name="adj1" fmla="val 50000"/>
              </a:avLst>
            </a:prstGeom>
            <a:solidFill>
              <a:schemeClr val="accent1"/>
            </a:solidFill>
            <a:ln w="38100" cap="flat" cmpd="sng" algn="ctr">
              <a:solidFill>
                <a:schemeClr val="tx1"/>
              </a:solidFill>
              <a:prstDash val="solid"/>
              <a:round/>
              <a:headEnd type="none" w="med" len="med"/>
              <a:tailEnd type="none" w="med" len="med"/>
            </a:ln>
            <a:effectLst/>
          </p:spPr>
        </p:cxnSp>
        <p:cxnSp>
          <p:nvCxnSpPr>
            <p:cNvPr id="39" name="Elbow Connector 38"/>
            <p:cNvCxnSpPr>
              <a:stCxn id="9" idx="2"/>
              <a:endCxn id="14" idx="0"/>
            </p:cNvCxnSpPr>
            <p:nvPr/>
          </p:nvCxnSpPr>
          <p:spPr bwMode="auto">
            <a:xfrm rot="5400000">
              <a:off x="4654550" y="4866217"/>
              <a:ext cx="241300" cy="990600"/>
            </a:xfrm>
            <a:prstGeom prst="bentConnector3">
              <a:avLst>
                <a:gd name="adj1" fmla="val 50000"/>
              </a:avLst>
            </a:prstGeom>
            <a:solidFill>
              <a:schemeClr val="accent1"/>
            </a:solidFill>
            <a:ln w="38100" cap="flat" cmpd="sng" algn="ctr">
              <a:solidFill>
                <a:schemeClr val="tx1"/>
              </a:solidFill>
              <a:prstDash val="solid"/>
              <a:round/>
              <a:headEnd type="none" w="med" len="med"/>
              <a:tailEnd type="none" w="med" len="med"/>
            </a:ln>
            <a:effectLst/>
          </p:spPr>
        </p:cxnSp>
        <p:cxnSp>
          <p:nvCxnSpPr>
            <p:cNvPr id="40" name="Elbow Connector 39"/>
            <p:cNvCxnSpPr>
              <a:stCxn id="9" idx="2"/>
              <a:endCxn id="17" idx="0"/>
            </p:cNvCxnSpPr>
            <p:nvPr/>
          </p:nvCxnSpPr>
          <p:spPr bwMode="auto">
            <a:xfrm rot="16200000" flipH="1">
              <a:off x="5636683" y="4874684"/>
              <a:ext cx="241300" cy="973666"/>
            </a:xfrm>
            <a:prstGeom prst="bentConnector3">
              <a:avLst>
                <a:gd name="adj1" fmla="val 50000"/>
              </a:avLst>
            </a:prstGeom>
            <a:solidFill>
              <a:schemeClr val="accent1"/>
            </a:solidFill>
            <a:ln w="38100" cap="flat" cmpd="sng" algn="ctr">
              <a:solidFill>
                <a:schemeClr val="tx1"/>
              </a:solidFill>
              <a:prstDash val="solid"/>
              <a:round/>
              <a:headEnd type="none" w="med" len="med"/>
              <a:tailEnd type="none" w="med" len="med"/>
            </a:ln>
            <a:effectLst/>
          </p:spPr>
        </p:cxnSp>
        <p:cxnSp>
          <p:nvCxnSpPr>
            <p:cNvPr id="41" name="Elbow Connector 40"/>
            <p:cNvCxnSpPr>
              <a:stCxn id="9" idx="2"/>
              <a:endCxn id="15" idx="0"/>
            </p:cNvCxnSpPr>
            <p:nvPr/>
          </p:nvCxnSpPr>
          <p:spPr bwMode="auto">
            <a:xfrm rot="5400000">
              <a:off x="4981928" y="5193595"/>
              <a:ext cx="241300" cy="335845"/>
            </a:xfrm>
            <a:prstGeom prst="bentConnector3">
              <a:avLst>
                <a:gd name="adj1" fmla="val 50000"/>
              </a:avLst>
            </a:prstGeom>
            <a:solidFill>
              <a:schemeClr val="accent1"/>
            </a:solidFill>
            <a:ln w="38100" cap="flat" cmpd="sng" algn="ctr">
              <a:solidFill>
                <a:schemeClr val="tx1"/>
              </a:solidFill>
              <a:prstDash val="solid"/>
              <a:round/>
              <a:headEnd type="none" w="med" len="med"/>
              <a:tailEnd type="none" w="med" len="med"/>
            </a:ln>
            <a:effectLst/>
          </p:spPr>
        </p:cxnSp>
        <p:cxnSp>
          <p:nvCxnSpPr>
            <p:cNvPr id="42" name="Elbow Connector 41"/>
            <p:cNvCxnSpPr>
              <a:stCxn id="9" idx="2"/>
              <a:endCxn id="16" idx="0"/>
            </p:cNvCxnSpPr>
            <p:nvPr/>
          </p:nvCxnSpPr>
          <p:spPr bwMode="auto">
            <a:xfrm rot="16200000" flipH="1">
              <a:off x="5309305" y="5202062"/>
              <a:ext cx="241300" cy="318910"/>
            </a:xfrm>
            <a:prstGeom prst="bentConnector3">
              <a:avLst>
                <a:gd name="adj1" fmla="val 50000"/>
              </a:avLst>
            </a:prstGeom>
            <a:solidFill>
              <a:schemeClr val="accent1"/>
            </a:solidFill>
            <a:ln w="38100" cap="flat" cmpd="sng" algn="ctr">
              <a:solidFill>
                <a:schemeClr val="tx1"/>
              </a:solidFill>
              <a:prstDash val="solid"/>
              <a:round/>
              <a:headEnd type="none" w="med" len="med"/>
              <a:tailEnd type="none" w="med" len="med"/>
            </a:ln>
            <a:effectLst/>
          </p:spPr>
        </p:cxnSp>
        <p:cxnSp>
          <p:nvCxnSpPr>
            <p:cNvPr id="57360" name="Elbow Connector 57359"/>
            <p:cNvCxnSpPr>
              <a:stCxn id="9" idx="2"/>
              <a:endCxn id="22" idx="0"/>
            </p:cNvCxnSpPr>
            <p:nvPr/>
          </p:nvCxnSpPr>
          <p:spPr bwMode="auto">
            <a:xfrm rot="5400000">
              <a:off x="4471623" y="5368151"/>
              <a:ext cx="926162" cy="671594"/>
            </a:xfrm>
            <a:prstGeom prst="bentConnector3">
              <a:avLst>
                <a:gd name="adj1" fmla="val 84065"/>
              </a:avLst>
            </a:prstGeom>
            <a:solidFill>
              <a:schemeClr val="accent1"/>
            </a:solidFill>
            <a:ln w="38100" cap="flat" cmpd="sng" algn="ctr">
              <a:solidFill>
                <a:schemeClr val="tx1"/>
              </a:solidFill>
              <a:prstDash val="solid"/>
              <a:round/>
              <a:headEnd type="none" w="med" len="med"/>
              <a:tailEnd type="none" w="med" len="med"/>
            </a:ln>
            <a:effectLst/>
          </p:spPr>
        </p:cxnSp>
        <p:cxnSp>
          <p:nvCxnSpPr>
            <p:cNvPr id="57362" name="Elbow Connector 57361"/>
            <p:cNvCxnSpPr>
              <a:stCxn id="9" idx="2"/>
              <a:endCxn id="19" idx="0"/>
            </p:cNvCxnSpPr>
            <p:nvPr/>
          </p:nvCxnSpPr>
          <p:spPr bwMode="auto">
            <a:xfrm rot="16200000" flipH="1">
              <a:off x="5126960" y="5384406"/>
              <a:ext cx="926162" cy="639082"/>
            </a:xfrm>
            <a:prstGeom prst="bentConnector3">
              <a:avLst>
                <a:gd name="adj1" fmla="val 84065"/>
              </a:avLst>
            </a:prstGeom>
            <a:solidFill>
              <a:schemeClr val="accent1"/>
            </a:solidFill>
            <a:ln w="38100" cap="flat" cmpd="sng" algn="ctr">
              <a:solidFill>
                <a:schemeClr val="tx1"/>
              </a:solidFill>
              <a:prstDash val="solid"/>
              <a:round/>
              <a:headEnd type="none" w="med" len="med"/>
              <a:tailEnd type="none" w="med" len="med"/>
            </a:ln>
            <a:effectLst/>
          </p:spPr>
        </p:cxnSp>
      </p:grpSp>
      <p:sp>
        <p:nvSpPr>
          <p:cNvPr id="6" name="Slide Number Placeholder 5"/>
          <p:cNvSpPr>
            <a:spLocks noGrp="1"/>
          </p:cNvSpPr>
          <p:nvPr>
            <p:ph type="sldNum" sz="quarter" idx="4"/>
          </p:nvPr>
        </p:nvSpPr>
        <p:spPr>
          <a:xfrm>
            <a:off x="8839200" y="6591300"/>
            <a:ext cx="193674" cy="174779"/>
          </a:xfrm>
        </p:spPr>
        <p:txBody>
          <a:bodyPr/>
          <a:lstStyle/>
          <a:p>
            <a:fld id="{E66AA3EA-0569-43EF-BBA3-83FDB109D582}" type="slidenum">
              <a:rPr lang="en-US" smtClean="0"/>
              <a:pPr/>
              <a:t>51</a:t>
            </a:fld>
            <a:endParaRPr lang="en-US" dirty="0"/>
          </a:p>
        </p:txBody>
      </p:sp>
    </p:spTree>
    <p:extLst>
      <p:ext uri="{BB962C8B-B14F-4D97-AF65-F5344CB8AC3E}">
        <p14:creationId xmlns:p14="http://schemas.microsoft.com/office/powerpoint/2010/main" val="3631706551"/>
      </p:ext>
    </p:extLst>
  </p:cSld>
  <p:clrMapOvr>
    <a:masterClrMapping/>
  </p:clrMapOvr>
  <p:transition spd="slow">
    <p:pull dir="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idx="4294967295"/>
          </p:nvPr>
        </p:nvSpPr>
        <p:spPr>
          <a:xfrm>
            <a:off x="228600" y="118533"/>
            <a:ext cx="8439150" cy="524933"/>
          </a:xfrm>
          <a:noFill/>
          <a:ln w="9525">
            <a:noFill/>
            <a:miter lim="800000"/>
            <a:headEnd/>
            <a:tailEnd/>
          </a:ln>
        </p:spPr>
        <p:txBody>
          <a:bodyPr vert="horz" wrap="square" lIns="92075" tIns="46038" rIns="92075" bIns="46038" numCol="1" anchor="ctr" anchorCtr="0" compatLnSpc="1">
            <a:prstTxWarp prst="textNoShape">
              <a:avLst/>
            </a:prstTxWarp>
          </a:bodyPr>
          <a:lstStyle/>
          <a:p>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Centralized Versus Decentralized Purchasing</a:t>
            </a:r>
          </a:p>
        </p:txBody>
      </p:sp>
      <p:sp>
        <p:nvSpPr>
          <p:cNvPr id="43011" name="Rectangle 3"/>
          <p:cNvSpPr>
            <a:spLocks noGrp="1" noChangeArrowheads="1"/>
          </p:cNvSpPr>
          <p:nvPr>
            <p:ph type="body" sz="half" idx="4294967295"/>
          </p:nvPr>
        </p:nvSpPr>
        <p:spPr>
          <a:xfrm>
            <a:off x="228600" y="914400"/>
            <a:ext cx="8686800" cy="1089024"/>
          </a:xfrm>
        </p:spPr>
        <p:txBody>
          <a:bodyPr/>
          <a:lstStyle/>
          <a:p>
            <a:pPr marL="0" indent="0" eaLnBrk="1" hangingPunct="1">
              <a:spcBef>
                <a:spcPts val="1200"/>
              </a:spcBef>
              <a:spcAft>
                <a:spcPts val="1200"/>
              </a:spcAft>
              <a:buFontTx/>
              <a:buNone/>
            </a:pPr>
            <a:r>
              <a:rPr lang="en-US" altLang="en-US" sz="2800" b="1" kern="1200" dirty="0">
                <a:latin typeface="Calibri" panose="020F0502020204030204" pitchFamily="34" charset="0"/>
                <a:ea typeface="ＭＳ Ｐゴシック" panose="020B0600070205080204" pitchFamily="34" charset="-128"/>
                <a:cs typeface="Times New Roman" panose="02020603050405020304" pitchFamily="18" charset="0"/>
              </a:rPr>
              <a:t>Purchasing Organization </a:t>
            </a:r>
            <a:r>
              <a:rPr lang="en-US" altLang="en-US" sz="2800" kern="1200" dirty="0">
                <a:latin typeface="Calibri" panose="020F0502020204030204" pitchFamily="34" charset="0"/>
                <a:ea typeface="ＭＳ Ｐゴシック" panose="020B0600070205080204" pitchFamily="34" charset="-128"/>
                <a:cs typeface="Times New Roman" panose="02020603050405020304" pitchFamily="18" charset="0"/>
              </a:rPr>
              <a:t>is dependent on many factors, such as market conditions and types of materials required</a:t>
            </a:r>
            <a:endParaRPr lang="en-US" altLang="en-US" sz="2400" kern="1200" dirty="0">
              <a:latin typeface="Calibri" panose="020F0502020204030204" pitchFamily="34" charset="0"/>
              <a:ea typeface="ＭＳ Ｐゴシック" panose="020B0600070205080204" pitchFamily="34" charset="-128"/>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0291" y="2446866"/>
            <a:ext cx="3423709" cy="2738967"/>
          </a:xfrm>
          <a:prstGeom prst="rect">
            <a:avLst/>
          </a:prstGeom>
        </p:spPr>
      </p:pic>
      <p:sp>
        <p:nvSpPr>
          <p:cNvPr id="2" name="Rectangle 1"/>
          <p:cNvSpPr/>
          <p:nvPr/>
        </p:nvSpPr>
        <p:spPr>
          <a:xfrm>
            <a:off x="228600" y="2017286"/>
            <a:ext cx="8686800" cy="1200329"/>
          </a:xfrm>
          <a:prstGeom prst="rect">
            <a:avLst/>
          </a:prstGeom>
        </p:spPr>
        <p:txBody>
          <a:bodyPr wrap="square">
            <a:spAutoFit/>
          </a:bodyPr>
          <a:lstStyle/>
          <a:p>
            <a:pPr marL="347663" lvl="1" indent="-347663">
              <a:spcBef>
                <a:spcPts val="1200"/>
              </a:spcBef>
              <a:spcAft>
                <a:spcPts val="1200"/>
              </a:spcAft>
              <a:buClr>
                <a:srgbClr val="923222"/>
              </a:buClr>
              <a:buSzPct val="115000"/>
              <a:buFont typeface="Wingdings" panose="05000000000000000000" pitchFamily="2" charset="2"/>
              <a:buChar char="§"/>
            </a:pPr>
            <a:r>
              <a:rPr lang="en-US" altLang="en-US" u="sng" dirty="0">
                <a:latin typeface="Calibri" panose="020F0502020204030204" pitchFamily="34" charset="0"/>
                <a:ea typeface="ＭＳ Ｐゴシック" panose="020B0600070205080204" pitchFamily="34" charset="-128"/>
                <a:cs typeface="Times New Roman" panose="02020603050405020304" pitchFamily="18" charset="0"/>
              </a:rPr>
              <a:t>Centralized Purchasing</a:t>
            </a:r>
            <a:r>
              <a:rPr lang="en-US" altLang="en-US" dirty="0">
                <a:latin typeface="Calibri" panose="020F0502020204030204" pitchFamily="34" charset="0"/>
                <a:ea typeface="ＭＳ Ｐゴシック" panose="020B0600070205080204" pitchFamily="34" charset="-128"/>
                <a:cs typeface="Times New Roman" panose="02020603050405020304" pitchFamily="18" charset="0"/>
              </a:rPr>
              <a:t>:   Purchasing department located at the firm’s corporate office makes all the purchasing                            decisions</a:t>
            </a:r>
          </a:p>
        </p:txBody>
      </p:sp>
      <p:sp>
        <p:nvSpPr>
          <p:cNvPr id="8" name="Rectangle 7"/>
          <p:cNvSpPr/>
          <p:nvPr/>
        </p:nvSpPr>
        <p:spPr>
          <a:xfrm>
            <a:off x="228600" y="3314700"/>
            <a:ext cx="5181600" cy="1569660"/>
          </a:xfrm>
          <a:prstGeom prst="rect">
            <a:avLst/>
          </a:prstGeom>
        </p:spPr>
        <p:txBody>
          <a:bodyPr wrap="square">
            <a:spAutoFit/>
          </a:bodyPr>
          <a:lstStyle/>
          <a:p>
            <a:pPr marL="347663" lvl="1" indent="-347663">
              <a:spcBef>
                <a:spcPts val="1200"/>
              </a:spcBef>
              <a:spcAft>
                <a:spcPts val="1200"/>
              </a:spcAft>
              <a:buClr>
                <a:srgbClr val="923222"/>
              </a:buClr>
              <a:buSzPct val="115000"/>
              <a:buFont typeface="Wingdings" panose="05000000000000000000" pitchFamily="2" charset="2"/>
              <a:buChar char="§"/>
            </a:pPr>
            <a:r>
              <a:rPr lang="en-US" altLang="en-US" u="sng" dirty="0">
                <a:latin typeface="Calibri" panose="020F0502020204030204" pitchFamily="34" charset="0"/>
                <a:ea typeface="ＭＳ Ｐゴシック" panose="020B0600070205080204" pitchFamily="34" charset="-128"/>
                <a:cs typeface="Times New Roman" panose="02020603050405020304" pitchFamily="18" charset="0"/>
              </a:rPr>
              <a:t>Decentralized Purchasing</a:t>
            </a:r>
            <a:r>
              <a:rPr lang="en-US" altLang="en-US" dirty="0">
                <a:latin typeface="Calibri" panose="020F0502020204030204" pitchFamily="34" charset="0"/>
                <a:ea typeface="ＭＳ Ｐゴシック" panose="020B0600070205080204" pitchFamily="34" charset="-128"/>
                <a:cs typeface="Times New Roman" panose="02020603050405020304" pitchFamily="18" charset="0"/>
              </a:rPr>
              <a:t>: Individual, local purchasing departments, such as at the plant level, making their own purchasing decisions</a:t>
            </a:r>
          </a:p>
        </p:txBody>
      </p:sp>
      <p:sp>
        <p:nvSpPr>
          <p:cNvPr id="9" name="Rectangle 8"/>
          <p:cNvSpPr/>
          <p:nvPr/>
        </p:nvSpPr>
        <p:spPr>
          <a:xfrm>
            <a:off x="228600" y="4991100"/>
            <a:ext cx="8686800" cy="1569660"/>
          </a:xfrm>
          <a:prstGeom prst="rect">
            <a:avLst/>
          </a:prstGeom>
        </p:spPr>
        <p:txBody>
          <a:bodyPr wrap="square">
            <a:spAutoFit/>
          </a:bodyPr>
          <a:lstStyle/>
          <a:p>
            <a:pPr marL="347663" lvl="1" indent="-347663">
              <a:spcBef>
                <a:spcPts val="1200"/>
              </a:spcBef>
              <a:spcAft>
                <a:spcPts val="1200"/>
              </a:spcAft>
              <a:buClr>
                <a:srgbClr val="923222"/>
              </a:buClr>
              <a:buSzPct val="115000"/>
              <a:buFont typeface="Wingdings" panose="05000000000000000000" pitchFamily="2" charset="2"/>
              <a:buChar char="§"/>
            </a:pPr>
            <a:r>
              <a:rPr lang="en-US" altLang="en-US" u="sng" dirty="0">
                <a:latin typeface="Calibri" panose="020F0502020204030204" pitchFamily="34" charset="0"/>
                <a:ea typeface="ＭＳ Ｐゴシック" panose="020B0600070205080204" pitchFamily="34" charset="-128"/>
                <a:cs typeface="Times New Roman" panose="02020603050405020304" pitchFamily="18" charset="0"/>
              </a:rPr>
              <a:t>Centralized/Decentralized Purchasing </a:t>
            </a:r>
            <a:r>
              <a:rPr lang="en-US" altLang="en-US" sz="2000" i="1" u="sng" dirty="0">
                <a:latin typeface="Calibri" panose="020F0502020204030204" pitchFamily="34" charset="0"/>
                <a:ea typeface="ＭＳ Ｐゴシック" panose="020B0600070205080204" pitchFamily="34" charset="-128"/>
                <a:cs typeface="Times New Roman" panose="02020603050405020304" pitchFamily="18" charset="0"/>
              </a:rPr>
              <a:t>(Hybrid Approach)</a:t>
            </a:r>
            <a:r>
              <a:rPr lang="en-US" altLang="en-US" dirty="0">
                <a:latin typeface="Calibri" panose="020F0502020204030204" pitchFamily="34" charset="0"/>
                <a:ea typeface="ＭＳ Ｐゴシック" panose="020B0600070205080204" pitchFamily="34" charset="-128"/>
                <a:cs typeface="Times New Roman" panose="02020603050405020304" pitchFamily="18" charset="0"/>
              </a:rPr>
              <a:t>: </a:t>
            </a:r>
            <a:r>
              <a:rPr lang="en-US" altLang="en-US" sz="2000" i="1" dirty="0">
                <a:latin typeface="Calibri" panose="020F0502020204030204" pitchFamily="34" charset="0"/>
                <a:ea typeface="ＭＳ Ｐゴシック" panose="020B0600070205080204" pitchFamily="34" charset="-128"/>
                <a:cs typeface="Times New Roman" panose="02020603050405020304" pitchFamily="18" charset="0"/>
              </a:rPr>
              <a:t>  </a:t>
            </a:r>
            <a:r>
              <a:rPr lang="en-US" altLang="en-US" dirty="0">
                <a:latin typeface="Calibri" panose="020F0502020204030204" pitchFamily="34" charset="0"/>
                <a:ea typeface="ＭＳ Ｐゴシック" panose="020B0600070205080204" pitchFamily="34" charset="-128"/>
                <a:cs typeface="Times New Roman" panose="02020603050405020304" pitchFamily="18" charset="0"/>
              </a:rPr>
              <a:t>Centralized purchasing for products and services used throughout the corporation.  Decentralized purchasing for products and services used only locally at each facility.</a:t>
            </a:r>
          </a:p>
        </p:txBody>
      </p:sp>
      <p:sp>
        <p:nvSpPr>
          <p:cNvPr id="6" name="Slide Number Placeholder 5"/>
          <p:cNvSpPr>
            <a:spLocks noGrp="1"/>
          </p:cNvSpPr>
          <p:nvPr>
            <p:ph type="sldNum" sz="quarter" idx="4"/>
          </p:nvPr>
        </p:nvSpPr>
        <p:spPr>
          <a:xfrm>
            <a:off x="8839200" y="6591300"/>
            <a:ext cx="193674" cy="174779"/>
          </a:xfrm>
        </p:spPr>
        <p:txBody>
          <a:bodyPr/>
          <a:lstStyle/>
          <a:p>
            <a:fld id="{E66AA3EA-0569-43EF-BBA3-83FDB109D582}" type="slidenum">
              <a:rPr lang="en-US" smtClean="0"/>
              <a:pPr/>
              <a:t>52</a:t>
            </a:fld>
            <a:endParaRPr lang="en-US" dirty="0"/>
          </a:p>
        </p:txBody>
      </p:sp>
    </p:spTree>
    <p:extLst>
      <p:ext uri="{BB962C8B-B14F-4D97-AF65-F5344CB8AC3E}">
        <p14:creationId xmlns:p14="http://schemas.microsoft.com/office/powerpoint/2010/main" val="2816490556"/>
      </p:ext>
    </p:extLst>
  </p:cSld>
  <p:clrMapOvr>
    <a:masterClrMapping/>
  </p:clrMapOvr>
  <p:transition spd="slow">
    <p:pull dir="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p:cNvSpPr>
            <a:spLocks noGrp="1" noChangeArrowheads="1"/>
          </p:cNvSpPr>
          <p:nvPr>
            <p:ph type="body" sz="half" idx="4294967295"/>
          </p:nvPr>
        </p:nvSpPr>
        <p:spPr>
          <a:xfrm>
            <a:off x="228600" y="1194149"/>
            <a:ext cx="4343400" cy="4520851"/>
          </a:xfrm>
        </p:spPr>
        <p:txBody>
          <a:bodyPr/>
          <a:lstStyle/>
          <a:p>
            <a:pPr marL="0" lvl="1" indent="0">
              <a:spcBef>
                <a:spcPts val="600"/>
              </a:spcBef>
              <a:spcAft>
                <a:spcPts val="1200"/>
              </a:spcAft>
              <a:buNone/>
            </a:pPr>
            <a:r>
              <a:rPr lang="en-US" altLang="en-US" sz="2400" b="1" u="sng"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Advantages of Centralization</a:t>
            </a:r>
          </a:p>
          <a:p>
            <a:pPr marL="347663" lvl="1" indent="-347663">
              <a:spcBef>
                <a:spcPts val="600"/>
              </a:spcBef>
              <a:spcAft>
                <a:spcPts val="600"/>
              </a:spcAft>
              <a:buClr>
                <a:srgbClr val="923222"/>
              </a:buClr>
              <a:buSzPct val="115000"/>
              <a:buFont typeface="Calibri" panose="020F0502020204030204" pitchFamily="34" charset="0"/>
              <a:buChar char="─"/>
            </a:pP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Concentrated volume </a:t>
            </a:r>
          </a:p>
          <a:p>
            <a:pPr marL="347663" lvl="1" indent="-347663">
              <a:spcBef>
                <a:spcPts val="600"/>
              </a:spcBef>
              <a:spcAft>
                <a:spcPts val="600"/>
              </a:spcAft>
              <a:buClr>
                <a:srgbClr val="923222"/>
              </a:buClr>
              <a:buSzPct val="115000"/>
              <a:buFont typeface="Calibri" panose="020F0502020204030204" pitchFamily="34" charset="0"/>
              <a:buChar char="─"/>
            </a:pP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Leveraging purchase volume</a:t>
            </a:r>
          </a:p>
          <a:p>
            <a:pPr marL="347663" lvl="1" indent="-347663">
              <a:spcBef>
                <a:spcPts val="600"/>
              </a:spcBef>
              <a:spcAft>
                <a:spcPts val="600"/>
              </a:spcAft>
              <a:buClr>
                <a:srgbClr val="923222"/>
              </a:buClr>
              <a:buSzPct val="115000"/>
              <a:buFont typeface="Calibri" panose="020F0502020204030204" pitchFamily="34" charset="0"/>
              <a:buChar char="─"/>
            </a:pP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Avoiding duplication</a:t>
            </a:r>
          </a:p>
          <a:p>
            <a:pPr marL="347663" lvl="1" indent="-347663">
              <a:spcBef>
                <a:spcPts val="600"/>
              </a:spcBef>
              <a:spcAft>
                <a:spcPts val="600"/>
              </a:spcAft>
              <a:buClr>
                <a:srgbClr val="923222"/>
              </a:buClr>
              <a:buSzPct val="115000"/>
              <a:buFont typeface="Calibri" panose="020F0502020204030204" pitchFamily="34" charset="0"/>
              <a:buChar char="─"/>
            </a:pP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Specialization</a:t>
            </a:r>
          </a:p>
          <a:p>
            <a:pPr marL="347663" lvl="1" indent="-347663">
              <a:spcBef>
                <a:spcPts val="600"/>
              </a:spcBef>
              <a:spcAft>
                <a:spcPts val="600"/>
              </a:spcAft>
              <a:buClr>
                <a:srgbClr val="923222"/>
              </a:buClr>
              <a:buSzPct val="115000"/>
              <a:buFont typeface="Calibri" panose="020F0502020204030204" pitchFamily="34" charset="0"/>
              <a:buChar char="─"/>
            </a:pP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Lower transportation costs</a:t>
            </a:r>
          </a:p>
          <a:p>
            <a:pPr marL="347663" lvl="1" indent="-347663">
              <a:spcBef>
                <a:spcPts val="600"/>
              </a:spcBef>
              <a:spcAft>
                <a:spcPts val="600"/>
              </a:spcAft>
              <a:buClr>
                <a:srgbClr val="923222"/>
              </a:buClr>
              <a:buSzPct val="115000"/>
              <a:buFont typeface="Calibri" panose="020F0502020204030204" pitchFamily="34" charset="0"/>
              <a:buChar char="─"/>
            </a:pP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No competition within units</a:t>
            </a:r>
          </a:p>
          <a:p>
            <a:pPr marL="347663" lvl="1" indent="-347663">
              <a:spcBef>
                <a:spcPts val="600"/>
              </a:spcBef>
              <a:spcAft>
                <a:spcPts val="600"/>
              </a:spcAft>
              <a:buClr>
                <a:srgbClr val="923222"/>
              </a:buClr>
              <a:buSzPct val="115000"/>
              <a:buFont typeface="Calibri" panose="020F0502020204030204" pitchFamily="34" charset="0"/>
              <a:buChar char="─"/>
            </a:pP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Common supply base</a:t>
            </a:r>
          </a:p>
        </p:txBody>
      </p:sp>
      <p:sp>
        <p:nvSpPr>
          <p:cNvPr id="44035" name="Rectangle 4"/>
          <p:cNvSpPr>
            <a:spLocks noGrp="1" noChangeArrowheads="1"/>
          </p:cNvSpPr>
          <p:nvPr>
            <p:ph type="body" sz="half" idx="4294967295"/>
          </p:nvPr>
        </p:nvSpPr>
        <p:spPr>
          <a:xfrm>
            <a:off x="4458470" y="1211082"/>
            <a:ext cx="4626263" cy="2514600"/>
          </a:xfrm>
        </p:spPr>
        <p:txBody>
          <a:bodyPr/>
          <a:lstStyle/>
          <a:p>
            <a:pPr marL="0" lvl="1" indent="0">
              <a:spcBef>
                <a:spcPts val="600"/>
              </a:spcBef>
              <a:spcAft>
                <a:spcPts val="1200"/>
              </a:spcAft>
              <a:buNone/>
            </a:pPr>
            <a:r>
              <a:rPr lang="en-US" altLang="en-US" sz="2400" b="1" u="sng"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Advantages of Decentralization</a:t>
            </a:r>
          </a:p>
          <a:p>
            <a:pPr marL="347663" lvl="1" indent="-347663">
              <a:spcBef>
                <a:spcPts val="600"/>
              </a:spcBef>
              <a:spcAft>
                <a:spcPts val="600"/>
              </a:spcAft>
              <a:buClr>
                <a:srgbClr val="923222"/>
              </a:buClr>
              <a:buSzPct val="115000"/>
              <a:buFont typeface="Calibri" panose="020F0502020204030204" pitchFamily="34" charset="0"/>
              <a:buChar char="─"/>
            </a:pP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Knowledge of local requirements</a:t>
            </a:r>
          </a:p>
          <a:p>
            <a:pPr marL="347663" lvl="1" indent="-347663">
              <a:spcBef>
                <a:spcPts val="600"/>
              </a:spcBef>
              <a:spcAft>
                <a:spcPts val="600"/>
              </a:spcAft>
              <a:buClr>
                <a:srgbClr val="923222"/>
              </a:buClr>
              <a:buSzPct val="115000"/>
              <a:buFont typeface="Calibri" panose="020F0502020204030204" pitchFamily="34" charset="0"/>
              <a:buChar char="─"/>
            </a:pP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Local sourcing</a:t>
            </a:r>
          </a:p>
          <a:p>
            <a:pPr marL="347663" lvl="1" indent="-347663">
              <a:spcBef>
                <a:spcPts val="600"/>
              </a:spcBef>
              <a:spcAft>
                <a:spcPts val="600"/>
              </a:spcAft>
              <a:buClr>
                <a:srgbClr val="923222"/>
              </a:buClr>
              <a:buSzPct val="115000"/>
              <a:buFont typeface="Calibri" panose="020F0502020204030204" pitchFamily="34" charset="0"/>
              <a:buChar char="─"/>
            </a:pP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Less bureaucracy</a:t>
            </a:r>
          </a:p>
        </p:txBody>
      </p:sp>
      <p:sp>
        <p:nvSpPr>
          <p:cNvPr id="75786" name="Rectangle 10"/>
          <p:cNvSpPr>
            <a:spLocks noGrp="1" noChangeArrowheads="1"/>
          </p:cNvSpPr>
          <p:nvPr>
            <p:ph type="title" idx="4294967295"/>
          </p:nvPr>
        </p:nvSpPr>
        <p:spPr>
          <a:xfrm>
            <a:off x="228600" y="139700"/>
            <a:ext cx="8915400" cy="482600"/>
          </a:xfrm>
          <a:noFill/>
          <a:ln w="9525">
            <a:noFill/>
            <a:miter lim="800000"/>
            <a:headEnd/>
            <a:tailEnd/>
          </a:ln>
        </p:spPr>
        <p:txBody>
          <a:bodyPr vert="horz" wrap="square" lIns="92075" tIns="46038" rIns="92075" bIns="46038" numCol="1" anchor="ctr" anchorCtr="0" compatLnSpc="1">
            <a:prstTxWarp prst="textNoShape">
              <a:avLst/>
            </a:prstTxWarp>
          </a:bodyPr>
          <a:lstStyle/>
          <a:p>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Centralized Versus Decentralized Purchasing </a:t>
            </a:r>
            <a:r>
              <a:rPr lang="en-US" sz="2000" b="0" i="1" kern="1200" dirty="0">
                <a:solidFill>
                  <a:srgbClr val="923222"/>
                </a:solidFill>
                <a:latin typeface="Calibri" panose="020F0502020204030204" pitchFamily="34" charset="0"/>
                <a:ea typeface="+mn-ea"/>
                <a:cs typeface="Arial" charset="0"/>
              </a:rPr>
              <a:t>(continued)</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759" t="4503" r="40043" b="6757"/>
          <a:stretch/>
        </p:blipFill>
        <p:spPr>
          <a:xfrm>
            <a:off x="4572000" y="3886200"/>
            <a:ext cx="4047067" cy="2721066"/>
          </a:xfrm>
          <a:prstGeom prst="rect">
            <a:avLst/>
          </a:prstGeom>
          <a:effectLst>
            <a:outerShdw blurRad="50800" dist="38100" dir="2700000" algn="tl" rotWithShape="0">
              <a:prstClr val="black">
                <a:alpha val="40000"/>
              </a:prstClr>
            </a:outerShdw>
          </a:effectLst>
          <a:scene3d>
            <a:camera prst="orthographicFront"/>
            <a:lightRig rig="threePt" dir="t"/>
          </a:scene3d>
          <a:sp3d>
            <a:bevelT/>
          </a:sp3d>
        </p:spPr>
      </p:pic>
      <p:sp>
        <p:nvSpPr>
          <p:cNvPr id="5" name="Hexagon 4"/>
          <p:cNvSpPr/>
          <p:nvPr/>
        </p:nvSpPr>
        <p:spPr bwMode="auto">
          <a:xfrm>
            <a:off x="5173133" y="4978400"/>
            <a:ext cx="237067" cy="220133"/>
          </a:xfrm>
          <a:prstGeom prst="hexagon">
            <a:avLst/>
          </a:prstGeom>
          <a:solidFill>
            <a:srgbClr val="FF0000"/>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tx1"/>
              </a:solidFill>
              <a:effectLst>
                <a:outerShdw blurRad="38100" dist="38100" dir="2700000" algn="tl">
                  <a:srgbClr val="000000">
                    <a:alpha val="43137"/>
                  </a:srgbClr>
                </a:outerShdw>
              </a:effectLst>
              <a:latin typeface="News Gothic MT" pitchFamily="34" charset="0"/>
            </a:endParaRPr>
          </a:p>
        </p:txBody>
      </p:sp>
      <p:sp>
        <p:nvSpPr>
          <p:cNvPr id="9" name="Hexagon 8"/>
          <p:cNvSpPr/>
          <p:nvPr/>
        </p:nvSpPr>
        <p:spPr bwMode="auto">
          <a:xfrm>
            <a:off x="7840131" y="4690533"/>
            <a:ext cx="237067" cy="220133"/>
          </a:xfrm>
          <a:prstGeom prst="hexagon">
            <a:avLst/>
          </a:prstGeom>
          <a:solidFill>
            <a:srgbClr val="FF0000"/>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tx1"/>
              </a:solidFill>
              <a:effectLst>
                <a:outerShdw blurRad="38100" dist="38100" dir="2700000" algn="tl">
                  <a:srgbClr val="000000">
                    <a:alpha val="43137"/>
                  </a:srgbClr>
                </a:outerShdw>
              </a:effectLst>
              <a:latin typeface="News Gothic MT" pitchFamily="34" charset="0"/>
            </a:endParaRPr>
          </a:p>
        </p:txBody>
      </p:sp>
      <p:sp>
        <p:nvSpPr>
          <p:cNvPr id="10" name="Hexagon 9"/>
          <p:cNvSpPr/>
          <p:nvPr/>
        </p:nvSpPr>
        <p:spPr bwMode="auto">
          <a:xfrm>
            <a:off x="7840131" y="5240866"/>
            <a:ext cx="237067" cy="220133"/>
          </a:xfrm>
          <a:prstGeom prst="hexagon">
            <a:avLst/>
          </a:prstGeom>
          <a:solidFill>
            <a:srgbClr val="FF0000"/>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tx1"/>
              </a:solidFill>
              <a:effectLst>
                <a:outerShdw blurRad="38100" dist="38100" dir="2700000" algn="tl">
                  <a:srgbClr val="000000">
                    <a:alpha val="43137"/>
                  </a:srgbClr>
                </a:outerShdw>
              </a:effectLst>
              <a:latin typeface="News Gothic MT" pitchFamily="34" charset="0"/>
            </a:endParaRPr>
          </a:p>
        </p:txBody>
      </p:sp>
      <p:sp>
        <p:nvSpPr>
          <p:cNvPr id="11" name="Hexagon 10"/>
          <p:cNvSpPr/>
          <p:nvPr/>
        </p:nvSpPr>
        <p:spPr bwMode="auto">
          <a:xfrm>
            <a:off x="7382933" y="5503333"/>
            <a:ext cx="237067" cy="220133"/>
          </a:xfrm>
          <a:prstGeom prst="hexagon">
            <a:avLst/>
          </a:prstGeom>
          <a:solidFill>
            <a:srgbClr val="FF0000"/>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tx1"/>
              </a:solidFill>
              <a:effectLst>
                <a:outerShdw blurRad="38100" dist="38100" dir="2700000" algn="tl">
                  <a:srgbClr val="000000">
                    <a:alpha val="43137"/>
                  </a:srgbClr>
                </a:outerShdw>
              </a:effectLst>
              <a:latin typeface="News Gothic MT" pitchFamily="34" charset="0"/>
            </a:endParaRPr>
          </a:p>
        </p:txBody>
      </p:sp>
      <p:sp>
        <p:nvSpPr>
          <p:cNvPr id="12" name="Hexagon 11"/>
          <p:cNvSpPr/>
          <p:nvPr/>
        </p:nvSpPr>
        <p:spPr bwMode="auto">
          <a:xfrm>
            <a:off x="6900332" y="5240866"/>
            <a:ext cx="237067" cy="220133"/>
          </a:xfrm>
          <a:prstGeom prst="hexagon">
            <a:avLst/>
          </a:prstGeom>
          <a:solidFill>
            <a:srgbClr val="FF0000"/>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tx1"/>
              </a:solidFill>
              <a:effectLst>
                <a:outerShdw blurRad="38100" dist="38100" dir="2700000" algn="tl">
                  <a:srgbClr val="000000">
                    <a:alpha val="43137"/>
                  </a:srgbClr>
                </a:outerShdw>
              </a:effectLst>
              <a:latin typeface="News Gothic MT" pitchFamily="34" charset="0"/>
            </a:endParaRPr>
          </a:p>
        </p:txBody>
      </p:sp>
      <p:sp>
        <p:nvSpPr>
          <p:cNvPr id="13" name="Hexagon 12"/>
          <p:cNvSpPr/>
          <p:nvPr/>
        </p:nvSpPr>
        <p:spPr bwMode="auto">
          <a:xfrm>
            <a:off x="6891866" y="4690533"/>
            <a:ext cx="237067" cy="220133"/>
          </a:xfrm>
          <a:prstGeom prst="hexagon">
            <a:avLst/>
          </a:prstGeom>
          <a:solidFill>
            <a:srgbClr val="FF0000"/>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tx1"/>
              </a:solidFill>
              <a:effectLst>
                <a:outerShdw blurRad="38100" dist="38100" dir="2700000" algn="tl">
                  <a:srgbClr val="000000">
                    <a:alpha val="43137"/>
                  </a:srgbClr>
                </a:outerShdw>
              </a:effectLst>
              <a:latin typeface="News Gothic MT" pitchFamily="34" charset="0"/>
            </a:endParaRPr>
          </a:p>
        </p:txBody>
      </p:sp>
      <p:sp>
        <p:nvSpPr>
          <p:cNvPr id="14" name="Hexagon 13"/>
          <p:cNvSpPr/>
          <p:nvPr/>
        </p:nvSpPr>
        <p:spPr bwMode="auto">
          <a:xfrm>
            <a:off x="7382932" y="4436533"/>
            <a:ext cx="237067" cy="220133"/>
          </a:xfrm>
          <a:prstGeom prst="hexagon">
            <a:avLst/>
          </a:prstGeom>
          <a:solidFill>
            <a:srgbClr val="FF0000"/>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tx1"/>
              </a:solidFill>
              <a:effectLst>
                <a:outerShdw blurRad="38100" dist="38100" dir="2700000" algn="tl">
                  <a:srgbClr val="000000">
                    <a:alpha val="43137"/>
                  </a:srgbClr>
                </a:outerShdw>
              </a:effectLst>
              <a:latin typeface="News Gothic MT" pitchFamily="34" charset="0"/>
            </a:endParaRPr>
          </a:p>
        </p:txBody>
      </p:sp>
      <p:sp>
        <p:nvSpPr>
          <p:cNvPr id="6" name="Slide Number Placeholder 5"/>
          <p:cNvSpPr>
            <a:spLocks noGrp="1"/>
          </p:cNvSpPr>
          <p:nvPr>
            <p:ph type="sldNum" sz="quarter" idx="4"/>
          </p:nvPr>
        </p:nvSpPr>
        <p:spPr>
          <a:xfrm>
            <a:off x="8839200" y="6591300"/>
            <a:ext cx="193674" cy="174779"/>
          </a:xfrm>
        </p:spPr>
        <p:txBody>
          <a:bodyPr/>
          <a:lstStyle/>
          <a:p>
            <a:fld id="{E66AA3EA-0569-43EF-BBA3-83FDB109D582}" type="slidenum">
              <a:rPr lang="en-US" smtClean="0"/>
              <a:pPr/>
              <a:t>53</a:t>
            </a:fld>
            <a:endParaRPr lang="en-US" dirty="0"/>
          </a:p>
        </p:txBody>
      </p:sp>
    </p:spTree>
    <p:extLst>
      <p:ext uri="{BB962C8B-B14F-4D97-AF65-F5344CB8AC3E}">
        <p14:creationId xmlns:p14="http://schemas.microsoft.com/office/powerpoint/2010/main" val="2534606864"/>
      </p:ext>
    </p:extLst>
  </p:cSld>
  <p:clrMapOvr>
    <a:masterClrMapping/>
  </p:clrMapOvr>
  <p:transition spd="slow">
    <p:pull dir="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idx="4294967295"/>
          </p:nvPr>
        </p:nvSpPr>
        <p:spPr>
          <a:xfrm>
            <a:off x="228600" y="160866"/>
            <a:ext cx="8439150" cy="440267"/>
          </a:xfrm>
          <a:noFill/>
          <a:ln w="9525">
            <a:noFill/>
            <a:miter lim="800000"/>
            <a:headEnd/>
            <a:tailEnd/>
          </a:ln>
        </p:spPr>
        <p:txBody>
          <a:bodyPr vert="horz" wrap="square" lIns="92075" tIns="46038" rIns="92075" bIns="46038" numCol="1" anchor="ctr" anchorCtr="0" compatLnSpc="1">
            <a:prstTxWarp prst="textNoShape">
              <a:avLst/>
            </a:prstTxWarp>
          </a:bodyPr>
          <a:lstStyle/>
          <a:p>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Discussion Outline</a:t>
            </a:r>
          </a:p>
        </p:txBody>
      </p:sp>
      <p:sp>
        <p:nvSpPr>
          <p:cNvPr id="39939" name="Rectangle 3"/>
          <p:cNvSpPr>
            <a:spLocks noGrp="1" noChangeArrowheads="1"/>
          </p:cNvSpPr>
          <p:nvPr>
            <p:ph type="body" sz="half" idx="4294967295"/>
          </p:nvPr>
        </p:nvSpPr>
        <p:spPr>
          <a:xfrm>
            <a:off x="228600" y="914400"/>
            <a:ext cx="6790267" cy="5867400"/>
          </a:xfrm>
        </p:spPr>
        <p:txBody>
          <a:bodyPr/>
          <a:lstStyle/>
          <a:p>
            <a:pPr marL="514350" lvl="1" indent="-514350">
              <a:spcBef>
                <a:spcPts val="600"/>
              </a:spcBef>
              <a:spcAft>
                <a:spcPts val="1200"/>
              </a:spcAft>
              <a:buClr>
                <a:schemeClr val="bg1">
                  <a:lumMod val="85000"/>
                </a:schemeClr>
              </a:buClr>
              <a:buSzPct val="115000"/>
              <a:buFont typeface="+mj-lt"/>
              <a:buAutoNum type="arabicPeriod"/>
            </a:pPr>
            <a:r>
              <a:rPr lang="en-US" altLang="en-US" sz="28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Defining Procurement and Purchasing</a:t>
            </a:r>
          </a:p>
          <a:p>
            <a:pPr marL="514350" lvl="1" indent="-514350">
              <a:spcBef>
                <a:spcPts val="600"/>
              </a:spcBef>
              <a:spcAft>
                <a:spcPts val="1200"/>
              </a:spcAft>
              <a:buClr>
                <a:schemeClr val="bg1">
                  <a:lumMod val="85000"/>
                </a:schemeClr>
              </a:buClr>
              <a:buSzPct val="115000"/>
              <a:buFont typeface="+mj-lt"/>
              <a:buAutoNum type="arabicPeriod"/>
            </a:pPr>
            <a:r>
              <a:rPr lang="en-US" altLang="en-US" sz="28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The Basic Purchasing Process</a:t>
            </a:r>
          </a:p>
          <a:p>
            <a:pPr marL="514350" lvl="1" indent="-514350">
              <a:spcBef>
                <a:spcPts val="600"/>
              </a:spcBef>
              <a:spcAft>
                <a:spcPts val="1200"/>
              </a:spcAft>
              <a:buClr>
                <a:schemeClr val="bg1">
                  <a:lumMod val="85000"/>
                </a:schemeClr>
              </a:buClr>
              <a:buSzPct val="115000"/>
              <a:buFont typeface="+mj-lt"/>
              <a:buAutoNum type="arabicPeriod"/>
            </a:pPr>
            <a:r>
              <a:rPr lang="en-US" altLang="en-US" sz="28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Financial Significance of Purchasing</a:t>
            </a:r>
          </a:p>
          <a:p>
            <a:pPr marL="514350" lvl="1" indent="-514350">
              <a:spcBef>
                <a:spcPts val="600"/>
              </a:spcBef>
              <a:spcAft>
                <a:spcPts val="1200"/>
              </a:spcAft>
              <a:buClr>
                <a:schemeClr val="bg1">
                  <a:lumMod val="85000"/>
                </a:schemeClr>
              </a:buClr>
              <a:buSzPct val="115000"/>
              <a:buFont typeface="+mj-lt"/>
              <a:buAutoNum type="arabicPeriod"/>
            </a:pPr>
            <a:r>
              <a:rPr lang="en-US" altLang="en-US" sz="28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Make versus Buy Decision</a:t>
            </a:r>
          </a:p>
          <a:p>
            <a:pPr marL="514350" lvl="1" indent="-514350">
              <a:spcBef>
                <a:spcPts val="600"/>
              </a:spcBef>
              <a:spcAft>
                <a:spcPts val="1200"/>
              </a:spcAft>
              <a:buClr>
                <a:schemeClr val="bg1">
                  <a:lumMod val="85000"/>
                </a:schemeClr>
              </a:buClr>
              <a:buSzPct val="115000"/>
              <a:buFont typeface="+mj-lt"/>
              <a:buAutoNum type="arabicPeriod"/>
            </a:pPr>
            <a:r>
              <a:rPr lang="en-US" altLang="en-US" sz="28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Organization of Purchasing</a:t>
            </a:r>
          </a:p>
          <a:p>
            <a:pPr marL="514350" lvl="1" indent="-514350">
              <a:spcBef>
                <a:spcPts val="600"/>
              </a:spcBef>
              <a:spcAft>
                <a:spcPts val="1200"/>
              </a:spcAft>
              <a:buClr>
                <a:srgbClr val="923222"/>
              </a:buClr>
              <a:buSzPct val="115000"/>
              <a:buFont typeface="+mj-lt"/>
              <a:buAutoNum type="arabicPeriod"/>
            </a:pPr>
            <a:r>
              <a:rPr lang="en-US" altLang="en-US" sz="2800" dirty="0">
                <a:latin typeface="Calibri" panose="020F0502020204030204" pitchFamily="34" charset="0"/>
                <a:ea typeface="ＭＳ Ｐゴシック" panose="020B0600070205080204" pitchFamily="34" charset="-128"/>
                <a:cs typeface="Times New Roman" panose="02020603050405020304" pitchFamily="18" charset="0"/>
              </a:rPr>
              <a:t>International Purchasing</a:t>
            </a:r>
          </a:p>
          <a:p>
            <a:pPr marL="514350" lvl="1" indent="-514350">
              <a:spcBef>
                <a:spcPts val="600"/>
              </a:spcBef>
              <a:spcAft>
                <a:spcPts val="1200"/>
              </a:spcAft>
              <a:buClr>
                <a:schemeClr val="bg1">
                  <a:lumMod val="85000"/>
                </a:schemeClr>
              </a:buClr>
              <a:buSzPct val="115000"/>
              <a:buFont typeface="+mj-lt"/>
              <a:buAutoNum type="arabicPeriod"/>
            </a:pPr>
            <a:r>
              <a:rPr lang="en-US" altLang="en-US" sz="28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Government &amp; Non-Profit Purchasing</a:t>
            </a:r>
            <a:endParaRPr lang="en-US" altLang="en-US" sz="2800" dirty="0">
              <a:latin typeface="Calibri" panose="020F0502020204030204" pitchFamily="34" charset="0"/>
              <a:ea typeface="ＭＳ Ｐゴシック" panose="020B0600070205080204" pitchFamily="34" charset="-128"/>
              <a:cs typeface="Times New Roman" panose="02020603050405020304" pitchFamily="18" charset="0"/>
            </a:endParaRPr>
          </a:p>
          <a:p>
            <a:pPr marL="514350" lvl="1" indent="-514350">
              <a:spcBef>
                <a:spcPts val="600"/>
              </a:spcBef>
              <a:spcAft>
                <a:spcPts val="1200"/>
              </a:spcAft>
              <a:buClr>
                <a:schemeClr val="bg1">
                  <a:lumMod val="85000"/>
                </a:schemeClr>
              </a:buClr>
              <a:buSzPct val="115000"/>
              <a:buFont typeface="+mj-lt"/>
              <a:buAutoNum type="arabicPeriod"/>
            </a:pPr>
            <a:r>
              <a:rPr lang="en-US" altLang="en-US" sz="28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Assessing and Improving the Purchasing Function</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924" t="3210" r="6195" b="3086"/>
          <a:stretch/>
        </p:blipFill>
        <p:spPr>
          <a:xfrm flipH="1">
            <a:off x="5892801" y="1539830"/>
            <a:ext cx="3022599" cy="4949584"/>
          </a:xfrm>
          <a:prstGeom prst="rect">
            <a:avLst/>
          </a:prstGeom>
        </p:spPr>
      </p:pic>
      <p:sp>
        <p:nvSpPr>
          <p:cNvPr id="4" name="Slide Number Placeholder 3"/>
          <p:cNvSpPr>
            <a:spLocks noGrp="1"/>
          </p:cNvSpPr>
          <p:nvPr>
            <p:ph type="sldNum" sz="quarter" idx="4"/>
          </p:nvPr>
        </p:nvSpPr>
        <p:spPr>
          <a:xfrm>
            <a:off x="8839200" y="6591300"/>
            <a:ext cx="193674" cy="174779"/>
          </a:xfrm>
        </p:spPr>
        <p:txBody>
          <a:bodyPr/>
          <a:lstStyle/>
          <a:p>
            <a:fld id="{E66AA3EA-0569-43EF-BBA3-83FDB109D582}" type="slidenum">
              <a:rPr lang="en-US" smtClean="0"/>
              <a:pPr/>
              <a:t>54</a:t>
            </a:fld>
            <a:endParaRPr lang="en-US" dirty="0"/>
          </a:p>
        </p:txBody>
      </p:sp>
    </p:spTree>
    <p:extLst>
      <p:ext uri="{BB962C8B-B14F-4D97-AF65-F5344CB8AC3E}">
        <p14:creationId xmlns:p14="http://schemas.microsoft.com/office/powerpoint/2010/main" val="362366217"/>
      </p:ext>
    </p:extLst>
  </p:cSld>
  <p:clrMapOvr>
    <a:masterClrMapping/>
  </p:clrMapOvr>
  <p:transition spd="slow">
    <p:pull dir="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idx="4294967295"/>
          </p:nvPr>
        </p:nvSpPr>
        <p:spPr>
          <a:xfrm>
            <a:off x="228600" y="165100"/>
            <a:ext cx="8915400" cy="431800"/>
          </a:xfrm>
        </p:spPr>
        <p:txBody>
          <a:bodyPr/>
          <a:lstStyle/>
          <a:p>
            <a:pPr>
              <a:defRPr/>
            </a:pPr>
            <a:r>
              <a:rPr lang="en-US" sz="30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International Purchasing - Reasons for Global Sourcing</a:t>
            </a:r>
          </a:p>
        </p:txBody>
      </p:sp>
      <p:sp>
        <p:nvSpPr>
          <p:cNvPr id="45059" name="Rectangle 3"/>
          <p:cNvSpPr>
            <a:spLocks noGrp="1" noChangeArrowheads="1"/>
          </p:cNvSpPr>
          <p:nvPr>
            <p:ph type="body" idx="4294967295"/>
          </p:nvPr>
        </p:nvSpPr>
        <p:spPr>
          <a:xfrm>
            <a:off x="228600" y="914399"/>
            <a:ext cx="8686800" cy="5731933"/>
          </a:xfrm>
        </p:spPr>
        <p:txBody>
          <a:bodyPr/>
          <a:lstStyle/>
          <a:p>
            <a:pPr marL="347663" lvl="1" indent="-347663">
              <a:spcBef>
                <a:spcPts val="1200"/>
              </a:spcBef>
              <a:spcAft>
                <a:spcPts val="1200"/>
              </a:spcAft>
              <a:buClr>
                <a:srgbClr val="923222"/>
              </a:buClr>
              <a:buSzPct val="115000"/>
              <a:buFont typeface="Wingdings" panose="05000000000000000000" pitchFamily="2" charset="2"/>
              <a:buChar char="§"/>
            </a:pP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The opportunity to improve </a:t>
            </a:r>
            <a:r>
              <a:rPr lang="en-US" altLang="en-US" sz="2400"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quality</a:t>
            </a: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 </a:t>
            </a:r>
            <a:r>
              <a:rPr lang="en-US" altLang="en-US" sz="2400"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cost</a:t>
            </a: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 and </a:t>
            </a:r>
            <a:r>
              <a:rPr lang="en-US" altLang="en-US" sz="2400"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delivery</a:t>
            </a: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 performance</a:t>
            </a:r>
          </a:p>
          <a:p>
            <a:pPr marL="347663" lvl="1" indent="-347663">
              <a:spcBef>
                <a:spcPts val="1200"/>
              </a:spcBef>
              <a:spcAft>
                <a:spcPts val="1200"/>
              </a:spcAft>
              <a:buClr>
                <a:srgbClr val="923222"/>
              </a:buClr>
              <a:buSzPct val="115000"/>
              <a:buFont typeface="Wingdings" panose="05000000000000000000" pitchFamily="2" charset="2"/>
              <a:buChar char="§"/>
            </a:pP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To exploit global efficiencies:  </a:t>
            </a:r>
          </a:p>
          <a:p>
            <a:pPr marL="804863" lvl="2" indent="-347663">
              <a:spcBef>
                <a:spcPts val="1200"/>
              </a:spcBef>
              <a:spcAft>
                <a:spcPts val="600"/>
              </a:spcAft>
              <a:buClr>
                <a:srgbClr val="923222"/>
              </a:buClr>
              <a:buSzPct val="115000"/>
              <a:buFont typeface="Calibri" panose="020F0502020204030204" pitchFamily="34" charset="0"/>
              <a:buChar char="─"/>
            </a:pPr>
            <a:r>
              <a:rPr lang="en-US" altLang="en-US" sz="2000" dirty="0">
                <a:latin typeface="Calibri" panose="020F0502020204030204" pitchFamily="34" charset="0"/>
                <a:ea typeface="ＭＳ Ｐゴシック" panose="020B0600070205080204" pitchFamily="34" charset="-128"/>
                <a:cs typeface="Times New Roman" panose="02020603050405020304" pitchFamily="18" charset="0"/>
              </a:rPr>
              <a:t>Access to low cost labor and materials.  </a:t>
            </a:r>
          </a:p>
          <a:p>
            <a:pPr marL="804863" lvl="2" indent="-347663">
              <a:spcBef>
                <a:spcPts val="1200"/>
              </a:spcBef>
              <a:spcAft>
                <a:spcPts val="600"/>
              </a:spcAft>
              <a:buClr>
                <a:srgbClr val="923222"/>
              </a:buClr>
              <a:buSzPct val="115000"/>
              <a:buFont typeface="Calibri" panose="020F0502020204030204" pitchFamily="34" charset="0"/>
              <a:buChar char="─"/>
            </a:pPr>
            <a:r>
              <a:rPr lang="en-US" altLang="en-US" sz="2000" dirty="0">
                <a:latin typeface="Calibri" panose="020F0502020204030204" pitchFamily="34" charset="0"/>
                <a:ea typeface="ＭＳ Ｐゴシック" panose="020B0600070205080204" pitchFamily="34" charset="-128"/>
                <a:cs typeface="Times New Roman" panose="02020603050405020304" pitchFamily="18" charset="0"/>
              </a:rPr>
              <a:t>Take advantage of tax breaks and low trade tariffs</a:t>
            </a:r>
          </a:p>
          <a:p>
            <a:pPr marL="347663" lvl="1" indent="-347663">
              <a:spcBef>
                <a:spcPts val="1200"/>
              </a:spcBef>
              <a:spcAft>
                <a:spcPts val="1200"/>
              </a:spcAft>
              <a:buClr>
                <a:srgbClr val="923222"/>
              </a:buClr>
              <a:buSzPct val="115000"/>
              <a:buFont typeface="Wingdings" panose="05000000000000000000" pitchFamily="2" charset="2"/>
              <a:buChar char="§"/>
            </a:pP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To respond to </a:t>
            </a:r>
            <a:r>
              <a:rPr lang="en-US" altLang="en-US" sz="2400" b="1" dirty="0">
                <a:latin typeface="Calibri" panose="020F0502020204030204" pitchFamily="34" charset="0"/>
                <a:ea typeface="ＭＳ Ｐゴシック" panose="020B0600070205080204" pitchFamily="34" charset="-128"/>
                <a:cs typeface="Times New Roman" panose="02020603050405020304" pitchFamily="18" charset="0"/>
              </a:rPr>
              <a:t>insufficient domestic capacity</a:t>
            </a:r>
          </a:p>
          <a:p>
            <a:pPr marL="347663" lvl="1" indent="-347663">
              <a:spcBef>
                <a:spcPts val="1200"/>
              </a:spcBef>
              <a:spcAft>
                <a:spcPts val="1200"/>
              </a:spcAft>
              <a:buClr>
                <a:srgbClr val="923222"/>
              </a:buClr>
              <a:buSzPct val="115000"/>
              <a:buFont typeface="Wingdings" panose="05000000000000000000" pitchFamily="2" charset="2"/>
              <a:buChar char="§"/>
            </a:pP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To achieve access to </a:t>
            </a:r>
            <a:r>
              <a:rPr lang="en-US" altLang="en-US" sz="2400" b="1" dirty="0">
                <a:latin typeface="Calibri" panose="020F0502020204030204" pitchFamily="34" charset="0"/>
                <a:ea typeface="ＭＳ Ｐゴシック" panose="020B0600070205080204" pitchFamily="34" charset="-128"/>
                <a:cs typeface="Times New Roman" panose="02020603050405020304" pitchFamily="18" charset="0"/>
              </a:rPr>
              <a:t>better process </a:t>
            </a: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and </a:t>
            </a:r>
            <a:r>
              <a:rPr lang="en-US" altLang="en-US" sz="2400" b="1" dirty="0">
                <a:latin typeface="Calibri" panose="020F0502020204030204" pitchFamily="34" charset="0"/>
                <a:ea typeface="ＭＳ Ｐゴシック" panose="020B0600070205080204" pitchFamily="34" charset="-128"/>
                <a:cs typeface="Times New Roman" panose="02020603050405020304" pitchFamily="18" charset="0"/>
              </a:rPr>
              <a:t>product technology</a:t>
            </a:r>
          </a:p>
          <a:p>
            <a:pPr marL="347663" lvl="1" indent="-347663">
              <a:spcBef>
                <a:spcPts val="1200"/>
              </a:spcBef>
              <a:spcAft>
                <a:spcPts val="1200"/>
              </a:spcAft>
              <a:buClr>
                <a:srgbClr val="923222"/>
              </a:buClr>
              <a:buSzPct val="115000"/>
              <a:buFont typeface="Wingdings" panose="05000000000000000000" pitchFamily="2" charset="2"/>
              <a:buChar char="§"/>
            </a:pP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Due to a </a:t>
            </a:r>
            <a:r>
              <a:rPr lang="en-US" altLang="en-US" sz="2400" b="1" dirty="0">
                <a:latin typeface="Calibri" panose="020F0502020204030204" pitchFamily="34" charset="0"/>
                <a:ea typeface="ＭＳ Ｐゴシック" panose="020B0600070205080204" pitchFamily="34" charset="-128"/>
                <a:cs typeface="Times New Roman" panose="02020603050405020304" pitchFamily="18" charset="0"/>
              </a:rPr>
              <a:t>change in the domestic business environment</a:t>
            </a:r>
          </a:p>
          <a:p>
            <a:pPr marL="347663" lvl="1" indent="-347663">
              <a:spcBef>
                <a:spcPts val="1200"/>
              </a:spcBef>
              <a:spcAft>
                <a:spcPts val="1200"/>
              </a:spcAft>
              <a:buClr>
                <a:srgbClr val="923222"/>
              </a:buClr>
              <a:buSzPct val="115000"/>
              <a:buFont typeface="Wingdings" panose="05000000000000000000" pitchFamily="2" charset="2"/>
              <a:buChar char="§"/>
            </a:pP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To take advantage of </a:t>
            </a:r>
            <a:r>
              <a:rPr lang="en-US" altLang="en-US" sz="2400" b="1" dirty="0">
                <a:latin typeface="Calibri" panose="020F0502020204030204" pitchFamily="34" charset="0"/>
                <a:ea typeface="ＭＳ Ｐゴシック" panose="020B0600070205080204" pitchFamily="34" charset="-128"/>
                <a:cs typeface="Times New Roman" panose="02020603050405020304" pitchFamily="18" charset="0"/>
              </a:rPr>
              <a:t>reciprocal trade </a:t>
            </a: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and </a:t>
            </a:r>
            <a:r>
              <a:rPr lang="en-US" altLang="en-US" sz="2400" b="1" dirty="0">
                <a:latin typeface="Calibri" panose="020F0502020204030204" pitchFamily="34" charset="0"/>
                <a:ea typeface="ＭＳ Ｐゴシック" panose="020B0600070205080204" pitchFamily="34" charset="-128"/>
                <a:cs typeface="Times New Roman" panose="02020603050405020304" pitchFamily="18" charset="0"/>
              </a:rPr>
              <a:t>countertrade</a:t>
            </a: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 arrangements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286" t="18998" r="4190"/>
          <a:stretch/>
        </p:blipFill>
        <p:spPr>
          <a:xfrm>
            <a:off x="5374517" y="1574855"/>
            <a:ext cx="3540883" cy="1253011"/>
          </a:xfrm>
          <a:prstGeom prst="rect">
            <a:avLst/>
          </a:prstGeom>
        </p:spPr>
      </p:pic>
      <p:sp>
        <p:nvSpPr>
          <p:cNvPr id="5" name="Slide Number Placeholder 4"/>
          <p:cNvSpPr>
            <a:spLocks noGrp="1"/>
          </p:cNvSpPr>
          <p:nvPr>
            <p:ph type="sldNum" sz="quarter" idx="4"/>
          </p:nvPr>
        </p:nvSpPr>
        <p:spPr>
          <a:xfrm>
            <a:off x="8839200" y="6591300"/>
            <a:ext cx="193674" cy="174779"/>
          </a:xfrm>
        </p:spPr>
        <p:txBody>
          <a:bodyPr/>
          <a:lstStyle/>
          <a:p>
            <a:fld id="{E66AA3EA-0569-43EF-BBA3-83FDB109D582}" type="slidenum">
              <a:rPr lang="en-US" smtClean="0"/>
              <a:pPr/>
              <a:t>55</a:t>
            </a:fld>
            <a:endParaRPr lang="en-US" dirty="0"/>
          </a:p>
        </p:txBody>
      </p:sp>
    </p:spTree>
    <p:extLst>
      <p:ext uri="{BB962C8B-B14F-4D97-AF65-F5344CB8AC3E}">
        <p14:creationId xmlns:p14="http://schemas.microsoft.com/office/powerpoint/2010/main" val="100310371"/>
      </p:ext>
    </p:extLst>
  </p:cSld>
  <p:clrMapOvr>
    <a:masterClrMapping/>
  </p:clrMapOvr>
  <p:transition spd="slow">
    <p:pull dir="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idx="4294967295"/>
          </p:nvPr>
        </p:nvSpPr>
        <p:spPr>
          <a:xfrm>
            <a:off x="228600" y="165100"/>
            <a:ext cx="8439150" cy="431800"/>
          </a:xfrm>
        </p:spPr>
        <p:txBody>
          <a:bodyPr/>
          <a:lstStyle/>
          <a:p>
            <a:pPr>
              <a:defRPr/>
            </a:pPr>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International Purchasing - Specialized Knowledge </a:t>
            </a:r>
          </a:p>
        </p:txBody>
      </p:sp>
      <p:sp>
        <p:nvSpPr>
          <p:cNvPr id="45059" name="Rectangle 3"/>
          <p:cNvSpPr>
            <a:spLocks noGrp="1" noChangeArrowheads="1"/>
          </p:cNvSpPr>
          <p:nvPr>
            <p:ph type="body" idx="4294967295"/>
          </p:nvPr>
        </p:nvSpPr>
        <p:spPr>
          <a:xfrm>
            <a:off x="228600" y="914400"/>
            <a:ext cx="8686800" cy="1921933"/>
          </a:xfrm>
        </p:spPr>
        <p:txBody>
          <a:bodyPr/>
          <a:lstStyle/>
          <a:p>
            <a:pPr marL="0" lvl="1" indent="0">
              <a:spcBef>
                <a:spcPts val="1000"/>
              </a:spcBef>
              <a:spcAft>
                <a:spcPts val="1000"/>
              </a:spcAft>
              <a:buClr>
                <a:srgbClr val="923222"/>
              </a:buClr>
              <a:buSzPct val="115000"/>
              <a:buNone/>
            </a:pP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Companies interested in pursuing international purchasing arrangements must acquire some </a:t>
            </a:r>
            <a:r>
              <a:rPr lang="en-US" altLang="en-US" sz="2400" b="1" dirty="0">
                <a:latin typeface="Calibri" panose="020F0502020204030204" pitchFamily="34" charset="0"/>
                <a:ea typeface="ＭＳ Ｐゴシック" panose="020B0600070205080204" pitchFamily="34" charset="-128"/>
                <a:cs typeface="Times New Roman" panose="02020603050405020304" pitchFamily="18" charset="0"/>
              </a:rPr>
              <a:t>specialized knowledge</a:t>
            </a: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 particular to buying products and services internationally.</a:t>
            </a:r>
          </a:p>
          <a:p>
            <a:pPr marL="0" lvl="1" indent="0">
              <a:spcBef>
                <a:spcPts val="1000"/>
              </a:spcBef>
              <a:spcAft>
                <a:spcPts val="1000"/>
              </a:spcAft>
              <a:buClr>
                <a:srgbClr val="923222"/>
              </a:buClr>
              <a:buSzPct val="115000"/>
              <a:buNone/>
            </a:pP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This specialized knowledge includes aspects of: </a:t>
            </a:r>
          </a:p>
        </p:txBody>
      </p:sp>
      <p:sp>
        <p:nvSpPr>
          <p:cNvPr id="4" name="Rectangle 3"/>
          <p:cNvSpPr/>
          <p:nvPr/>
        </p:nvSpPr>
        <p:spPr>
          <a:xfrm>
            <a:off x="228600" y="2937559"/>
            <a:ext cx="6333067" cy="3559949"/>
          </a:xfrm>
          <a:prstGeom prst="rect">
            <a:avLst/>
          </a:prstGeom>
        </p:spPr>
        <p:txBody>
          <a:bodyPr wrap="square">
            <a:spAutoFit/>
          </a:bodyPr>
          <a:lstStyle/>
          <a:p>
            <a:pPr lvl="1" indent="-342900">
              <a:spcBef>
                <a:spcPts val="1000"/>
              </a:spcBef>
              <a:spcAft>
                <a:spcPts val="1000"/>
              </a:spcAft>
              <a:buClr>
                <a:srgbClr val="923222"/>
              </a:buClr>
              <a:buSzPct val="115000"/>
              <a:buFont typeface="Wingdings" panose="05000000000000000000" pitchFamily="2" charset="2"/>
              <a:buChar char="§"/>
            </a:pPr>
            <a:r>
              <a:rPr lang="en-US" altLang="en-US" b="1" u="sng" dirty="0">
                <a:latin typeface="Calibri" panose="020F0502020204030204" pitchFamily="34" charset="0"/>
                <a:ea typeface="ＭＳ Ｐゴシック" panose="020B0600070205080204" pitchFamily="34" charset="-128"/>
                <a:cs typeface="Times New Roman" panose="02020603050405020304" pitchFamily="18" charset="0"/>
              </a:rPr>
              <a:t>Tariffs</a:t>
            </a:r>
            <a:r>
              <a:rPr lang="en-US" altLang="en-US" dirty="0">
                <a:latin typeface="Calibri" panose="020F0502020204030204" pitchFamily="34" charset="0"/>
                <a:ea typeface="ＭＳ Ｐゴシック" panose="020B0600070205080204" pitchFamily="34" charset="-128"/>
                <a:cs typeface="Times New Roman" panose="02020603050405020304" pitchFamily="18" charset="0"/>
              </a:rPr>
              <a:t> - Duties, taxes, or customs imposed by the host country for imported or exported goods. </a:t>
            </a:r>
          </a:p>
          <a:p>
            <a:pPr lvl="1" indent="-342900">
              <a:spcBef>
                <a:spcPts val="1000"/>
              </a:spcBef>
              <a:spcAft>
                <a:spcPts val="1000"/>
              </a:spcAft>
              <a:buClr>
                <a:srgbClr val="923222"/>
              </a:buClr>
              <a:buSzPct val="115000"/>
              <a:buFont typeface="Wingdings" panose="05000000000000000000" pitchFamily="2" charset="2"/>
              <a:buChar char="§"/>
            </a:pPr>
            <a:r>
              <a:rPr lang="en-US" altLang="en-US" b="1" u="sng" dirty="0">
                <a:latin typeface="Calibri" panose="020F0502020204030204" pitchFamily="34" charset="0"/>
                <a:ea typeface="ＭＳ Ｐゴシック" panose="020B0600070205080204" pitchFamily="34" charset="-128"/>
                <a:cs typeface="Times New Roman" panose="02020603050405020304" pitchFamily="18" charset="0"/>
              </a:rPr>
              <a:t>Non-tariff Barriers</a:t>
            </a:r>
            <a:r>
              <a:rPr lang="en-US" altLang="en-US" b="1" dirty="0">
                <a:latin typeface="Calibri" panose="020F0502020204030204" pitchFamily="34" charset="0"/>
                <a:ea typeface="ＭＳ Ｐゴシック" panose="020B0600070205080204" pitchFamily="34" charset="-128"/>
                <a:cs typeface="Times New Roman" panose="02020603050405020304" pitchFamily="18" charset="0"/>
              </a:rPr>
              <a:t> </a:t>
            </a:r>
            <a:r>
              <a:rPr lang="en-US" altLang="en-US" dirty="0">
                <a:latin typeface="Calibri" panose="020F0502020204030204" pitchFamily="34" charset="0"/>
                <a:ea typeface="ＭＳ Ｐゴシック" panose="020B0600070205080204" pitchFamily="34" charset="-128"/>
                <a:cs typeface="Times New Roman" panose="02020603050405020304" pitchFamily="18" charset="0"/>
              </a:rPr>
              <a:t>– Quotas, licensing agreements, embargoes, laws and regulations imposed on imports and exports.</a:t>
            </a:r>
          </a:p>
          <a:p>
            <a:pPr lvl="1" indent="-342900">
              <a:spcBef>
                <a:spcPts val="1000"/>
              </a:spcBef>
              <a:spcAft>
                <a:spcPts val="1000"/>
              </a:spcAft>
              <a:buClr>
                <a:srgbClr val="923222"/>
              </a:buClr>
              <a:buSzPct val="115000"/>
              <a:buFont typeface="Wingdings" panose="05000000000000000000" pitchFamily="2" charset="2"/>
              <a:buChar char="§"/>
            </a:pPr>
            <a:r>
              <a:rPr lang="en-US" altLang="en-US" b="1" u="sng" dirty="0">
                <a:latin typeface="Calibri" panose="020F0502020204030204" pitchFamily="34" charset="0"/>
                <a:ea typeface="ＭＳ Ｐゴシック" panose="020B0600070205080204" pitchFamily="34" charset="-128"/>
                <a:cs typeface="Times New Roman" panose="02020603050405020304" pitchFamily="18" charset="0"/>
              </a:rPr>
              <a:t>Countertrade</a:t>
            </a:r>
            <a:r>
              <a:rPr lang="en-US" altLang="en-US" dirty="0">
                <a:latin typeface="Calibri" panose="020F0502020204030204" pitchFamily="34" charset="0"/>
                <a:ea typeface="ＭＳ Ｐゴシック" panose="020B0600070205080204" pitchFamily="34" charset="-128"/>
                <a:cs typeface="Times New Roman" panose="02020603050405020304" pitchFamily="18" charset="0"/>
              </a:rPr>
              <a:t> – International trade by exchange of goods rather than by currency.</a:t>
            </a: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1500" t="4249" r="9378" b="3974"/>
          <a:stretch/>
        </p:blipFill>
        <p:spPr>
          <a:xfrm>
            <a:off x="6629400" y="3086101"/>
            <a:ext cx="2286000" cy="2535766"/>
          </a:xfrm>
          <a:prstGeom prst="rect">
            <a:avLst/>
          </a:prstGeom>
        </p:spPr>
      </p:pic>
      <p:sp>
        <p:nvSpPr>
          <p:cNvPr id="6" name="Slide Number Placeholder 5"/>
          <p:cNvSpPr>
            <a:spLocks noGrp="1"/>
          </p:cNvSpPr>
          <p:nvPr>
            <p:ph type="sldNum" sz="quarter" idx="4"/>
          </p:nvPr>
        </p:nvSpPr>
        <p:spPr>
          <a:xfrm>
            <a:off x="8839200" y="6591300"/>
            <a:ext cx="193674" cy="174779"/>
          </a:xfrm>
        </p:spPr>
        <p:txBody>
          <a:bodyPr/>
          <a:lstStyle/>
          <a:p>
            <a:fld id="{E66AA3EA-0569-43EF-BBA3-83FDB109D582}" type="slidenum">
              <a:rPr lang="en-US" smtClean="0"/>
              <a:pPr/>
              <a:t>56</a:t>
            </a:fld>
            <a:endParaRPr lang="en-US" dirty="0"/>
          </a:p>
        </p:txBody>
      </p:sp>
    </p:spTree>
    <p:extLst>
      <p:ext uri="{BB962C8B-B14F-4D97-AF65-F5344CB8AC3E}">
        <p14:creationId xmlns:p14="http://schemas.microsoft.com/office/powerpoint/2010/main" val="2491562783"/>
      </p:ext>
    </p:extLst>
  </p:cSld>
  <p:clrMapOvr>
    <a:masterClrMapping/>
  </p:clrMapOvr>
  <p:transition spd="slow">
    <p:pull dir="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idx="4294967295"/>
          </p:nvPr>
        </p:nvSpPr>
        <p:spPr>
          <a:xfrm>
            <a:off x="228600" y="165100"/>
            <a:ext cx="8439150" cy="431800"/>
          </a:xfrm>
        </p:spPr>
        <p:txBody>
          <a:bodyPr/>
          <a:lstStyle/>
          <a:p>
            <a:pPr>
              <a:defRPr/>
            </a:pPr>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International Purchasing – Potential Challenges</a:t>
            </a:r>
          </a:p>
        </p:txBody>
      </p:sp>
      <p:sp>
        <p:nvSpPr>
          <p:cNvPr id="7" name="Rectangle 3"/>
          <p:cNvSpPr txBox="1">
            <a:spLocks noChangeArrowheads="1"/>
          </p:cNvSpPr>
          <p:nvPr/>
        </p:nvSpPr>
        <p:spPr bwMode="auto">
          <a:xfrm>
            <a:off x="228600" y="914400"/>
            <a:ext cx="8686800" cy="545253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576263" lvl="1" indent="-576263">
              <a:spcBef>
                <a:spcPts val="600"/>
              </a:spcBef>
              <a:spcAft>
                <a:spcPts val="1000"/>
              </a:spcAft>
              <a:buClr>
                <a:srgbClr val="923222"/>
              </a:buClr>
              <a:buSzPct val="115000"/>
              <a:buFont typeface="+mj-lt"/>
              <a:buAutoNum type="arabicPeriod"/>
            </a:pPr>
            <a:r>
              <a:rPr lang="en-US" altLang="en-US" sz="2000" kern="0" dirty="0">
                <a:latin typeface="Calibri" panose="020F0502020204030204" pitchFamily="34" charset="0"/>
                <a:ea typeface="ＭＳ Ｐゴシック" panose="020B0600070205080204" pitchFamily="34" charset="-128"/>
                <a:cs typeface="Times New Roman" panose="02020603050405020304" pitchFamily="18" charset="0"/>
              </a:rPr>
              <a:t>Knowledge of international </a:t>
            </a:r>
            <a:r>
              <a:rPr lang="en-US" altLang="en-US" sz="2000" b="1" kern="0" dirty="0">
                <a:latin typeface="Calibri" panose="020F0502020204030204" pitchFamily="34" charset="0"/>
                <a:ea typeface="ＭＳ Ｐゴシック" panose="020B0600070205080204" pitchFamily="34" charset="-128"/>
                <a:cs typeface="Times New Roman" panose="02020603050405020304" pitchFamily="18" charset="0"/>
              </a:rPr>
              <a:t>trade policies </a:t>
            </a:r>
            <a:r>
              <a:rPr lang="en-US" altLang="en-US" sz="2000" kern="0" dirty="0">
                <a:latin typeface="Calibri" panose="020F0502020204030204" pitchFamily="34" charset="0"/>
                <a:ea typeface="ＭＳ Ｐゴシック" panose="020B0600070205080204" pitchFamily="34" charset="-128"/>
                <a:cs typeface="Times New Roman" panose="02020603050405020304" pitchFamily="18" charset="0"/>
              </a:rPr>
              <a:t>and procedures</a:t>
            </a:r>
          </a:p>
          <a:p>
            <a:pPr marL="576263" lvl="1" indent="-576263">
              <a:spcBef>
                <a:spcPts val="600"/>
              </a:spcBef>
              <a:spcAft>
                <a:spcPts val="1000"/>
              </a:spcAft>
              <a:buClr>
                <a:srgbClr val="923222"/>
              </a:buClr>
              <a:buSzPct val="115000"/>
              <a:buFont typeface="+mj-lt"/>
              <a:buAutoNum type="arabicPeriod"/>
            </a:pPr>
            <a:r>
              <a:rPr lang="en-US" altLang="en-US" sz="2000" kern="0" dirty="0">
                <a:latin typeface="Calibri" panose="020F0502020204030204" pitchFamily="34" charset="0"/>
                <a:ea typeface="ＭＳ Ｐゴシック" panose="020B0600070205080204" pitchFamily="34" charset="-128"/>
                <a:cs typeface="Times New Roman" panose="02020603050405020304" pitchFamily="18" charset="0"/>
              </a:rPr>
              <a:t>Awareness and cost of required tariffs and duties</a:t>
            </a:r>
          </a:p>
          <a:p>
            <a:pPr marL="576263" lvl="1" indent="-576263">
              <a:spcBef>
                <a:spcPts val="600"/>
              </a:spcBef>
              <a:spcAft>
                <a:spcPts val="1000"/>
              </a:spcAft>
              <a:buClr>
                <a:srgbClr val="923222"/>
              </a:buClr>
              <a:buSzPct val="115000"/>
              <a:buFont typeface="+mj-lt"/>
              <a:buAutoNum type="arabicPeriod"/>
            </a:pPr>
            <a:r>
              <a:rPr lang="en-US" altLang="en-US" sz="2000" kern="0" dirty="0">
                <a:latin typeface="Calibri" panose="020F0502020204030204" pitchFamily="34" charset="0"/>
                <a:ea typeface="ＭＳ Ｐゴシック" panose="020B0600070205080204" pitchFamily="34" charset="-128"/>
                <a:cs typeface="Times New Roman" panose="02020603050405020304" pitchFamily="18" charset="0"/>
              </a:rPr>
              <a:t>Difficulties in </a:t>
            </a:r>
            <a:r>
              <a:rPr lang="en-US" altLang="en-US" sz="2000" b="1" kern="0" dirty="0">
                <a:latin typeface="Calibri" panose="020F0502020204030204" pitchFamily="34" charset="0"/>
                <a:ea typeface="ＭＳ Ｐゴシック" panose="020B0600070205080204" pitchFamily="34" charset="-128"/>
                <a:cs typeface="Times New Roman" panose="02020603050405020304" pitchFamily="18" charset="0"/>
              </a:rPr>
              <a:t>communicating</a:t>
            </a:r>
            <a:r>
              <a:rPr lang="en-US" altLang="en-US" sz="2000" kern="0" dirty="0">
                <a:latin typeface="Calibri" panose="020F0502020204030204" pitchFamily="34" charset="0"/>
                <a:ea typeface="ＭＳ Ｐゴシック" panose="020B0600070205080204" pitchFamily="34" charset="-128"/>
                <a:cs typeface="Times New Roman" panose="02020603050405020304" pitchFamily="18" charset="0"/>
              </a:rPr>
              <a:t> with suppliers due to language barriers, varying time zones, working weeks, holidays.</a:t>
            </a:r>
          </a:p>
          <a:p>
            <a:pPr marL="576263" lvl="1" indent="-576263">
              <a:spcBef>
                <a:spcPts val="600"/>
              </a:spcBef>
              <a:spcAft>
                <a:spcPts val="1000"/>
              </a:spcAft>
              <a:buClr>
                <a:srgbClr val="923222"/>
              </a:buClr>
              <a:buSzPct val="115000"/>
              <a:buFont typeface="+mj-lt"/>
              <a:buAutoNum type="arabicPeriod"/>
            </a:pPr>
            <a:r>
              <a:rPr lang="en-US" altLang="en-US" sz="2000" kern="0" dirty="0">
                <a:latin typeface="Calibri" panose="020F0502020204030204" pitchFamily="34" charset="0"/>
                <a:ea typeface="ＭＳ Ｐゴシック" panose="020B0600070205080204" pitchFamily="34" charset="-128"/>
                <a:cs typeface="Times New Roman" panose="02020603050405020304" pitchFamily="18" charset="0"/>
              </a:rPr>
              <a:t>Locating, evaluating, </a:t>
            </a:r>
            <a:r>
              <a:rPr lang="en-US" altLang="en-US" sz="2000" b="1" kern="0" dirty="0">
                <a:latin typeface="Calibri" panose="020F0502020204030204" pitchFamily="34" charset="0"/>
                <a:ea typeface="ＭＳ Ｐゴシック" panose="020B0600070205080204" pitchFamily="34" charset="-128"/>
                <a:cs typeface="Times New Roman" panose="02020603050405020304" pitchFamily="18" charset="0"/>
              </a:rPr>
              <a:t>sourcing</a:t>
            </a:r>
            <a:r>
              <a:rPr lang="en-US" altLang="en-US" sz="2000" kern="0" dirty="0">
                <a:latin typeface="Calibri" panose="020F0502020204030204" pitchFamily="34" charset="0"/>
                <a:ea typeface="ＭＳ Ｐゴシック" panose="020B0600070205080204" pitchFamily="34" charset="-128"/>
                <a:cs typeface="Times New Roman" panose="02020603050405020304" pitchFamily="18" charset="0"/>
              </a:rPr>
              <a:t> and expediting in global markets</a:t>
            </a:r>
          </a:p>
          <a:p>
            <a:pPr marL="576263" lvl="1" indent="-576263">
              <a:spcBef>
                <a:spcPts val="600"/>
              </a:spcBef>
              <a:spcAft>
                <a:spcPts val="1000"/>
              </a:spcAft>
              <a:buClr>
                <a:srgbClr val="923222"/>
              </a:buClr>
              <a:buSzPct val="115000"/>
              <a:buFont typeface="+mj-lt"/>
              <a:buAutoNum type="arabicPeriod"/>
            </a:pPr>
            <a:r>
              <a:rPr lang="en-US" altLang="en-US" sz="2000" kern="0" dirty="0">
                <a:latin typeface="Calibri" panose="020F0502020204030204" pitchFamily="34" charset="0"/>
                <a:ea typeface="ＭＳ Ｐゴシック" panose="020B0600070205080204" pitchFamily="34" charset="-128"/>
                <a:cs typeface="Times New Roman" panose="02020603050405020304" pitchFamily="18" charset="0"/>
              </a:rPr>
              <a:t>Payments and </a:t>
            </a:r>
            <a:r>
              <a:rPr lang="en-US" altLang="en-US" sz="2000" b="1" kern="0" dirty="0">
                <a:latin typeface="Calibri" panose="020F0502020204030204" pitchFamily="34" charset="0"/>
                <a:ea typeface="ＭＳ Ｐゴシック" panose="020B0600070205080204" pitchFamily="34" charset="-128"/>
                <a:cs typeface="Times New Roman" panose="02020603050405020304" pitchFamily="18" charset="0"/>
              </a:rPr>
              <a:t>currency</a:t>
            </a:r>
            <a:r>
              <a:rPr lang="en-US" altLang="en-US" sz="2000" kern="0" dirty="0">
                <a:latin typeface="Calibri" panose="020F0502020204030204" pitchFamily="34" charset="0"/>
                <a:ea typeface="ＭＳ Ｐゴシック" panose="020B0600070205080204" pitchFamily="34" charset="-128"/>
                <a:cs typeface="Times New Roman" panose="02020603050405020304" pitchFamily="18" charset="0"/>
              </a:rPr>
              <a:t> management</a:t>
            </a:r>
          </a:p>
          <a:p>
            <a:pPr marL="576263" lvl="1" indent="-576263">
              <a:spcBef>
                <a:spcPts val="600"/>
              </a:spcBef>
              <a:spcAft>
                <a:spcPts val="1000"/>
              </a:spcAft>
              <a:buClr>
                <a:srgbClr val="923222"/>
              </a:buClr>
              <a:buSzPct val="115000"/>
              <a:buFont typeface="+mj-lt"/>
              <a:buAutoNum type="arabicPeriod"/>
            </a:pPr>
            <a:r>
              <a:rPr lang="en-US" altLang="en-US" sz="2000" kern="0" dirty="0">
                <a:latin typeface="Calibri" panose="020F0502020204030204" pitchFamily="34" charset="0"/>
                <a:ea typeface="ＭＳ Ｐゴシック" panose="020B0600070205080204" pitchFamily="34" charset="-128"/>
                <a:cs typeface="Times New Roman" panose="02020603050405020304" pitchFamily="18" charset="0"/>
              </a:rPr>
              <a:t>Longer time span for negotiations</a:t>
            </a:r>
          </a:p>
          <a:p>
            <a:pPr marL="576263" lvl="1" indent="-576263">
              <a:spcBef>
                <a:spcPts val="600"/>
              </a:spcBef>
              <a:spcAft>
                <a:spcPts val="1000"/>
              </a:spcAft>
              <a:buClr>
                <a:srgbClr val="923222"/>
              </a:buClr>
              <a:buSzPct val="115000"/>
              <a:buFont typeface="+mj-lt"/>
              <a:buAutoNum type="arabicPeriod"/>
            </a:pPr>
            <a:r>
              <a:rPr lang="en-US" altLang="en-US" sz="2000" kern="0" dirty="0">
                <a:latin typeface="Calibri" panose="020F0502020204030204" pitchFamily="34" charset="0"/>
                <a:ea typeface="ＭＳ Ｐゴシック" panose="020B0600070205080204" pitchFamily="34" charset="-128"/>
                <a:cs typeface="Times New Roman" panose="02020603050405020304" pitchFamily="18" charset="0"/>
              </a:rPr>
              <a:t>The potential for </a:t>
            </a:r>
            <a:r>
              <a:rPr lang="en-US" altLang="en-US" sz="2000" b="1" kern="0" dirty="0">
                <a:latin typeface="Calibri" panose="020F0502020204030204" pitchFamily="34" charset="0"/>
                <a:ea typeface="ＭＳ Ｐゴシック" panose="020B0600070205080204" pitchFamily="34" charset="-128"/>
                <a:cs typeface="Times New Roman" panose="02020603050405020304" pitchFamily="18" charset="0"/>
              </a:rPr>
              <a:t>cultural</a:t>
            </a:r>
            <a:r>
              <a:rPr lang="en-US" altLang="en-US" sz="2000" kern="0" dirty="0">
                <a:latin typeface="Calibri" panose="020F0502020204030204" pitchFamily="34" charset="0"/>
                <a:ea typeface="ＭＳ Ｐゴシック" panose="020B0600070205080204" pitchFamily="34" charset="-128"/>
                <a:cs typeface="Times New Roman" panose="02020603050405020304" pitchFamily="18" charset="0"/>
              </a:rPr>
              <a:t>, </a:t>
            </a:r>
            <a:r>
              <a:rPr lang="en-US" altLang="en-US" sz="2000" b="1" kern="0" dirty="0">
                <a:latin typeface="Calibri" panose="020F0502020204030204" pitchFamily="34" charset="0"/>
                <a:ea typeface="ＭＳ Ｐゴシック" panose="020B0600070205080204" pitchFamily="34" charset="-128"/>
                <a:cs typeface="Times New Roman" panose="02020603050405020304" pitchFamily="18" charset="0"/>
              </a:rPr>
              <a:t>political</a:t>
            </a:r>
            <a:r>
              <a:rPr lang="en-US" altLang="en-US" sz="2000" kern="0" dirty="0">
                <a:latin typeface="Calibri" panose="020F0502020204030204" pitchFamily="34" charset="0"/>
                <a:ea typeface="ＭＳ Ｐゴシック" panose="020B0600070205080204" pitchFamily="34" charset="-128"/>
                <a:cs typeface="Times New Roman" panose="02020603050405020304" pitchFamily="18" charset="0"/>
              </a:rPr>
              <a:t>, and </a:t>
            </a:r>
            <a:r>
              <a:rPr lang="en-US" altLang="en-US" sz="2000" b="1" kern="0" dirty="0">
                <a:latin typeface="Calibri" panose="020F0502020204030204" pitchFamily="34" charset="0"/>
                <a:ea typeface="ＭＳ Ｐゴシック" panose="020B0600070205080204" pitchFamily="34" charset="-128"/>
                <a:cs typeface="Times New Roman" panose="02020603050405020304" pitchFamily="18" charset="0"/>
              </a:rPr>
              <a:t>labor</a:t>
            </a:r>
            <a:r>
              <a:rPr lang="en-US" altLang="en-US" sz="2000" kern="0" dirty="0">
                <a:latin typeface="Calibri" panose="020F0502020204030204" pitchFamily="34" charset="0"/>
                <a:ea typeface="ＭＳ Ｐゴシック" panose="020B0600070205080204" pitchFamily="34" charset="-128"/>
                <a:cs typeface="Times New Roman" panose="02020603050405020304" pitchFamily="18" charset="0"/>
              </a:rPr>
              <a:t> problems</a:t>
            </a:r>
          </a:p>
          <a:p>
            <a:pPr marL="576263" lvl="1" indent="-576263">
              <a:spcBef>
                <a:spcPts val="600"/>
              </a:spcBef>
              <a:spcAft>
                <a:spcPts val="1000"/>
              </a:spcAft>
              <a:buClr>
                <a:srgbClr val="923222"/>
              </a:buClr>
              <a:buSzPct val="115000"/>
              <a:buFont typeface="+mj-lt"/>
              <a:buAutoNum type="arabicPeriod"/>
            </a:pPr>
            <a:r>
              <a:rPr lang="en-US" altLang="en-US" sz="2000" kern="0" dirty="0">
                <a:latin typeface="Calibri" panose="020F0502020204030204" pitchFamily="34" charset="0"/>
                <a:ea typeface="ＭＳ Ｐゴシック" panose="020B0600070205080204" pitchFamily="34" charset="-128"/>
                <a:cs typeface="Times New Roman" panose="02020603050405020304" pitchFamily="18" charset="0"/>
              </a:rPr>
              <a:t>Potentially </a:t>
            </a:r>
            <a:r>
              <a:rPr lang="en-US" altLang="en-US" sz="2000" b="1" kern="0" dirty="0">
                <a:latin typeface="Calibri" panose="020F0502020204030204" pitchFamily="34" charset="0"/>
                <a:ea typeface="ＭＳ Ｐゴシック" panose="020B0600070205080204" pitchFamily="34" charset="-128"/>
                <a:cs typeface="Times New Roman" panose="02020603050405020304" pitchFamily="18" charset="0"/>
              </a:rPr>
              <a:t>longer transportation </a:t>
            </a:r>
            <a:r>
              <a:rPr lang="en-US" altLang="en-US" sz="2000" kern="0" dirty="0">
                <a:latin typeface="Calibri" panose="020F0502020204030204" pitchFamily="34" charset="0"/>
                <a:ea typeface="ＭＳ Ｐゴシック" panose="020B0600070205080204" pitchFamily="34" charset="-128"/>
                <a:cs typeface="Times New Roman" panose="02020603050405020304" pitchFamily="18" charset="0"/>
              </a:rPr>
              <a:t>lead times necessitating additional inventory</a:t>
            </a:r>
          </a:p>
          <a:p>
            <a:pPr marL="576263" lvl="1" indent="-576263">
              <a:spcBef>
                <a:spcPts val="600"/>
              </a:spcBef>
              <a:spcAft>
                <a:spcPts val="1000"/>
              </a:spcAft>
              <a:buClr>
                <a:srgbClr val="923222"/>
              </a:buClr>
              <a:buSzPct val="115000"/>
              <a:buFont typeface="+mj-lt"/>
              <a:buAutoNum type="arabicPeriod"/>
            </a:pPr>
            <a:r>
              <a:rPr lang="en-US" altLang="en-US" sz="2000" kern="0" dirty="0">
                <a:latin typeface="Calibri" panose="020F0502020204030204" pitchFamily="34" charset="0"/>
                <a:ea typeface="ＭＳ Ｐゴシック" panose="020B0600070205080204" pitchFamily="34" charset="-128"/>
                <a:cs typeface="Times New Roman" panose="02020603050405020304" pitchFamily="18" charset="0"/>
              </a:rPr>
              <a:t>Specific and varying </a:t>
            </a:r>
            <a:r>
              <a:rPr lang="en-US" altLang="en-US" sz="2000" b="1" kern="0" dirty="0">
                <a:latin typeface="Calibri" panose="020F0502020204030204" pitchFamily="34" charset="0"/>
                <a:ea typeface="ＭＳ Ｐゴシック" panose="020B0600070205080204" pitchFamily="34" charset="-128"/>
                <a:cs typeface="Times New Roman" panose="02020603050405020304" pitchFamily="18" charset="0"/>
              </a:rPr>
              <a:t>documentation</a:t>
            </a:r>
            <a:r>
              <a:rPr lang="en-US" altLang="en-US" sz="2000" kern="0" dirty="0">
                <a:latin typeface="Calibri" panose="020F0502020204030204" pitchFamily="34" charset="0"/>
                <a:ea typeface="ＭＳ Ｐゴシック" panose="020B0600070205080204" pitchFamily="34" charset="-128"/>
                <a:cs typeface="Times New Roman" panose="02020603050405020304" pitchFamily="18" charset="0"/>
              </a:rPr>
              <a:t> requirements</a:t>
            </a:r>
          </a:p>
          <a:p>
            <a:pPr marL="576263" lvl="1" indent="-576263">
              <a:spcBef>
                <a:spcPts val="600"/>
              </a:spcBef>
              <a:spcAft>
                <a:spcPts val="1000"/>
              </a:spcAft>
              <a:buClr>
                <a:srgbClr val="923222"/>
              </a:buClr>
              <a:buSzPct val="115000"/>
              <a:buFont typeface="+mj-lt"/>
              <a:buAutoNum type="arabicPeriod"/>
            </a:pPr>
            <a:r>
              <a:rPr lang="en-US" altLang="en-US" sz="2000" kern="0" dirty="0">
                <a:latin typeface="Calibri" panose="020F0502020204030204" pitchFamily="34" charset="0"/>
                <a:ea typeface="ＭＳ Ｐゴシック" panose="020B0600070205080204" pitchFamily="34" charset="-128"/>
                <a:cs typeface="Times New Roman" panose="02020603050405020304" pitchFamily="18" charset="0"/>
              </a:rPr>
              <a:t>Handling legal matters and the process for settling disputes </a:t>
            </a:r>
          </a:p>
        </p:txBody>
      </p:sp>
      <p:sp>
        <p:nvSpPr>
          <p:cNvPr id="2" name="Slide Number Placeholder 1"/>
          <p:cNvSpPr>
            <a:spLocks noGrp="1"/>
          </p:cNvSpPr>
          <p:nvPr>
            <p:ph type="sldNum" sz="quarter" idx="4"/>
          </p:nvPr>
        </p:nvSpPr>
        <p:spPr>
          <a:xfrm>
            <a:off x="8839200" y="6591300"/>
            <a:ext cx="193674" cy="174779"/>
          </a:xfrm>
        </p:spPr>
        <p:txBody>
          <a:bodyPr/>
          <a:lstStyle/>
          <a:p>
            <a:fld id="{E66AA3EA-0569-43EF-BBA3-83FDB109D582}" type="slidenum">
              <a:rPr lang="en-US" smtClean="0"/>
              <a:pPr/>
              <a:t>57</a:t>
            </a:fld>
            <a:endParaRPr lang="en-US" dirty="0"/>
          </a:p>
        </p:txBody>
      </p:sp>
    </p:spTree>
    <p:extLst>
      <p:ext uri="{BB962C8B-B14F-4D97-AF65-F5344CB8AC3E}">
        <p14:creationId xmlns:p14="http://schemas.microsoft.com/office/powerpoint/2010/main" val="1949609385"/>
      </p:ext>
    </p:extLst>
  </p:cSld>
  <p:clrMapOvr>
    <a:masterClrMapping/>
  </p:clrMapOvr>
  <p:transition spd="slow">
    <p:pull dir="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idx="4294967295"/>
          </p:nvPr>
        </p:nvSpPr>
        <p:spPr>
          <a:xfrm>
            <a:off x="228600" y="165100"/>
            <a:ext cx="8439150" cy="431800"/>
          </a:xfrm>
        </p:spPr>
        <p:txBody>
          <a:bodyPr/>
          <a:lstStyle/>
          <a:p>
            <a:pPr>
              <a:defRPr/>
            </a:pPr>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International Purchasing – Service Providers</a:t>
            </a:r>
          </a:p>
        </p:txBody>
      </p:sp>
      <p:sp>
        <p:nvSpPr>
          <p:cNvPr id="45059" name="Rectangle 3"/>
          <p:cNvSpPr>
            <a:spLocks noGrp="1" noChangeArrowheads="1"/>
          </p:cNvSpPr>
          <p:nvPr>
            <p:ph type="body" idx="4294967295"/>
          </p:nvPr>
        </p:nvSpPr>
        <p:spPr>
          <a:xfrm>
            <a:off x="228600" y="914400"/>
            <a:ext cx="8686800" cy="5760962"/>
          </a:xfrm>
        </p:spPr>
        <p:txBody>
          <a:bodyPr/>
          <a:lstStyle/>
          <a:p>
            <a:pPr marL="0" lvl="1" indent="0">
              <a:spcBef>
                <a:spcPts val="600"/>
              </a:spcBef>
              <a:spcAft>
                <a:spcPts val="600"/>
              </a:spcAft>
              <a:buClr>
                <a:srgbClr val="923222"/>
              </a:buClr>
              <a:buSzPct val="115000"/>
              <a:buNone/>
            </a:pPr>
            <a:r>
              <a:rPr lang="en-US" altLang="en-US" sz="2000" dirty="0">
                <a:latin typeface="Calibri" panose="020F0502020204030204" pitchFamily="34" charset="0"/>
                <a:ea typeface="ＭＳ Ｐゴシック" panose="020B0600070205080204" pitchFamily="34" charset="-128"/>
                <a:cs typeface="Times New Roman" panose="02020603050405020304" pitchFamily="18" charset="0"/>
              </a:rPr>
              <a:t>Companies can choose to use service providers that already have the </a:t>
            </a:r>
            <a:r>
              <a:rPr lang="en-US" altLang="en-US" sz="2000" b="1"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specialized</a:t>
            </a:r>
            <a:r>
              <a:rPr lang="en-US" altLang="en-US" sz="2000" b="1"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 </a:t>
            </a:r>
            <a:r>
              <a:rPr lang="en-US" altLang="en-US" sz="2000" b="1"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skills</a:t>
            </a:r>
            <a:r>
              <a:rPr lang="en-US" altLang="en-US" sz="2000" b="1" dirty="0">
                <a:solidFill>
                  <a:srgbClr val="923222"/>
                </a:solidFill>
                <a:latin typeface="Calibri" panose="020F0502020204030204" pitchFamily="34" charset="0"/>
                <a:ea typeface="ＭＳ Ｐゴシック" panose="020B0600070205080204" pitchFamily="34" charset="-128"/>
                <a:cs typeface="Times New Roman" panose="02020603050405020304" pitchFamily="18" charset="0"/>
              </a:rPr>
              <a:t> </a:t>
            </a:r>
            <a:r>
              <a:rPr lang="en-US" altLang="en-US" sz="2000" dirty="0">
                <a:latin typeface="Calibri" panose="020F0502020204030204" pitchFamily="34" charset="0"/>
                <a:ea typeface="ＭＳ Ｐゴシック" panose="020B0600070205080204" pitchFamily="34" charset="-128"/>
                <a:cs typeface="Times New Roman" panose="02020603050405020304" pitchFamily="18" charset="0"/>
              </a:rPr>
              <a:t>and </a:t>
            </a:r>
            <a:r>
              <a:rPr lang="en-US" altLang="en-US" sz="2000" b="1"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knowledge</a:t>
            </a:r>
            <a:r>
              <a:rPr lang="en-US" altLang="en-US" sz="2000" dirty="0">
                <a:solidFill>
                  <a:srgbClr val="923222"/>
                </a:solidFill>
                <a:latin typeface="Calibri" panose="020F0502020204030204" pitchFamily="34" charset="0"/>
                <a:ea typeface="ＭＳ Ｐゴシック" panose="020B0600070205080204" pitchFamily="34" charset="-128"/>
                <a:cs typeface="Times New Roman" panose="02020603050405020304" pitchFamily="18" charset="0"/>
              </a:rPr>
              <a:t> </a:t>
            </a:r>
            <a:r>
              <a:rPr lang="en-US" altLang="en-US" sz="2000" dirty="0">
                <a:latin typeface="Calibri" panose="020F0502020204030204" pitchFamily="34" charset="0"/>
                <a:ea typeface="ＭＳ Ｐゴシック" panose="020B0600070205080204" pitchFamily="34" charset="-128"/>
                <a:cs typeface="Times New Roman" panose="02020603050405020304" pitchFamily="18" charset="0"/>
              </a:rPr>
              <a:t>necessary to deal with international purchasing issues and challenges.</a:t>
            </a:r>
          </a:p>
          <a:p>
            <a:pPr marL="0" lvl="1" indent="0">
              <a:spcBef>
                <a:spcPts val="600"/>
              </a:spcBef>
              <a:spcAft>
                <a:spcPts val="600"/>
              </a:spcAft>
              <a:buClr>
                <a:srgbClr val="923222"/>
              </a:buClr>
              <a:buSzPct val="115000"/>
              <a:buNone/>
            </a:pPr>
            <a:r>
              <a:rPr lang="en-US" altLang="en-US" sz="2000" dirty="0">
                <a:latin typeface="Calibri" panose="020F0502020204030204" pitchFamily="34" charset="0"/>
                <a:ea typeface="ＭＳ Ｐゴシック" panose="020B0600070205080204" pitchFamily="34" charset="-128"/>
                <a:cs typeface="Times New Roman" panose="02020603050405020304" pitchFamily="18" charset="0"/>
              </a:rPr>
              <a:t>Some of the entities offering these specialized skills and knowledge are: </a:t>
            </a:r>
          </a:p>
          <a:p>
            <a:pPr marL="457200" lvl="1" indent="-342900">
              <a:lnSpc>
                <a:spcPct val="95000"/>
              </a:lnSpc>
              <a:spcBef>
                <a:spcPts val="600"/>
              </a:spcBef>
              <a:spcAft>
                <a:spcPts val="600"/>
              </a:spcAft>
              <a:buClr>
                <a:srgbClr val="923222"/>
              </a:buClr>
              <a:buSzPct val="115000"/>
              <a:buFont typeface="Wingdings" panose="05000000000000000000" pitchFamily="2" charset="2"/>
              <a:buChar char="§"/>
            </a:pPr>
            <a:r>
              <a:rPr lang="en-US" altLang="en-US" sz="2000" b="1" u="sng" kern="1200" dirty="0">
                <a:latin typeface="Calibri" panose="020F0502020204030204" pitchFamily="34" charset="0"/>
                <a:ea typeface="ＭＳ Ｐゴシック" panose="020B0600070205080204" pitchFamily="34" charset="-128"/>
                <a:cs typeface="Times New Roman" panose="02020603050405020304" pitchFamily="18" charset="0"/>
              </a:rPr>
              <a:t>Import Brokers</a:t>
            </a:r>
            <a:r>
              <a:rPr lang="en-US" altLang="en-US" sz="2000" b="1" kern="1200" dirty="0">
                <a:latin typeface="Calibri" panose="020F0502020204030204" pitchFamily="34" charset="0"/>
                <a:ea typeface="ＭＳ Ｐゴシック" panose="020B0600070205080204" pitchFamily="34" charset="-128"/>
                <a:cs typeface="Times New Roman" panose="02020603050405020304" pitchFamily="18" charset="0"/>
              </a:rPr>
              <a:t> </a:t>
            </a:r>
            <a:r>
              <a:rPr lang="en-US" altLang="en-US" sz="2000" dirty="0">
                <a:latin typeface="Calibri" panose="020F0502020204030204" pitchFamily="34" charset="0"/>
                <a:ea typeface="ＭＳ Ｐゴシック" panose="020B0600070205080204" pitchFamily="34" charset="-128"/>
                <a:cs typeface="Times New Roman" panose="02020603050405020304" pitchFamily="18" charset="0"/>
              </a:rPr>
              <a:t>– Agents licensed by the governmental regulatory authority to conduct business on behalf of importers, for a service fee. </a:t>
            </a:r>
          </a:p>
          <a:p>
            <a:pPr marL="744538" lvl="2" indent="-287338">
              <a:lnSpc>
                <a:spcPct val="95000"/>
              </a:lnSpc>
              <a:spcBef>
                <a:spcPts val="600"/>
              </a:spcBef>
              <a:spcAft>
                <a:spcPts val="600"/>
              </a:spcAft>
              <a:buClr>
                <a:srgbClr val="923222"/>
              </a:buClr>
              <a:buSzPct val="115000"/>
              <a:buFont typeface="Calibri" panose="020F0502020204030204" pitchFamily="34" charset="0"/>
              <a:buChar char="─"/>
            </a:pPr>
            <a:r>
              <a:rPr lang="en-US" altLang="en-US" dirty="0">
                <a:latin typeface="Calibri" panose="020F0502020204030204" pitchFamily="34" charset="0"/>
                <a:ea typeface="ＭＳ Ｐゴシック" panose="020B0600070205080204" pitchFamily="34" charset="-128"/>
                <a:cs typeface="Times New Roman" panose="02020603050405020304" pitchFamily="18" charset="0"/>
              </a:rPr>
              <a:t>They take the burden of filling out import paperwork, and clearing products through customs barriers for importers</a:t>
            </a:r>
          </a:p>
          <a:p>
            <a:pPr marL="457200" lvl="1" indent="-342900">
              <a:lnSpc>
                <a:spcPct val="95000"/>
              </a:lnSpc>
              <a:spcBef>
                <a:spcPts val="600"/>
              </a:spcBef>
              <a:spcAft>
                <a:spcPts val="600"/>
              </a:spcAft>
              <a:buClr>
                <a:srgbClr val="923222"/>
              </a:buClr>
              <a:buSzPct val="115000"/>
              <a:buFont typeface="Wingdings" panose="05000000000000000000" pitchFamily="2" charset="2"/>
              <a:buChar char="§"/>
            </a:pPr>
            <a:r>
              <a:rPr lang="en-US" altLang="en-US" sz="2000" b="1" u="sng" kern="1200" dirty="0">
                <a:latin typeface="Calibri" panose="020F0502020204030204" pitchFamily="34" charset="0"/>
                <a:ea typeface="ＭＳ Ｐゴシック" panose="020B0600070205080204" pitchFamily="34" charset="-128"/>
                <a:cs typeface="Times New Roman" panose="02020603050405020304" pitchFamily="18" charset="0"/>
              </a:rPr>
              <a:t>Import Merchants</a:t>
            </a:r>
            <a:r>
              <a:rPr lang="en-US" altLang="en-US" sz="2000" b="1" kern="1200" dirty="0">
                <a:latin typeface="Calibri" panose="020F0502020204030204" pitchFamily="34" charset="0"/>
                <a:ea typeface="ＭＳ Ｐゴシック" panose="020B0600070205080204" pitchFamily="34" charset="-128"/>
                <a:cs typeface="Times New Roman" panose="02020603050405020304" pitchFamily="18" charset="0"/>
              </a:rPr>
              <a:t> </a:t>
            </a:r>
            <a:r>
              <a:rPr lang="en-US" altLang="en-US" sz="2000" dirty="0">
                <a:latin typeface="Calibri" panose="020F0502020204030204" pitchFamily="34" charset="0"/>
                <a:ea typeface="ＭＳ Ｐゴシック" panose="020B0600070205080204" pitchFamily="34" charset="-128"/>
                <a:cs typeface="Times New Roman" panose="02020603050405020304" pitchFamily="18" charset="0"/>
              </a:rPr>
              <a:t>- A person or company engaged in the purchase and sale of imported commodities for profit.  </a:t>
            </a:r>
          </a:p>
          <a:p>
            <a:pPr marL="744538" lvl="2" indent="-287338">
              <a:lnSpc>
                <a:spcPct val="95000"/>
              </a:lnSpc>
              <a:spcBef>
                <a:spcPts val="600"/>
              </a:spcBef>
              <a:spcAft>
                <a:spcPts val="600"/>
              </a:spcAft>
              <a:buClr>
                <a:srgbClr val="923222"/>
              </a:buClr>
              <a:buSzPct val="115000"/>
              <a:buFont typeface="Calibri" panose="020F0502020204030204" pitchFamily="34" charset="0"/>
              <a:buChar char="─"/>
            </a:pPr>
            <a:r>
              <a:rPr lang="en-US" altLang="en-US" dirty="0">
                <a:latin typeface="Calibri" panose="020F0502020204030204" pitchFamily="34" charset="0"/>
                <a:ea typeface="ＭＳ Ｐゴシック" panose="020B0600070205080204" pitchFamily="34" charset="-128"/>
                <a:cs typeface="Times New Roman" panose="02020603050405020304" pitchFamily="18" charset="0"/>
              </a:rPr>
              <a:t>They buy and take title to the goods being imported and then sell the goods domestically. </a:t>
            </a:r>
          </a:p>
          <a:p>
            <a:pPr marL="457200" lvl="1" indent="-342900">
              <a:lnSpc>
                <a:spcPct val="95000"/>
              </a:lnSpc>
              <a:spcBef>
                <a:spcPts val="600"/>
              </a:spcBef>
              <a:spcAft>
                <a:spcPts val="600"/>
              </a:spcAft>
              <a:buClr>
                <a:srgbClr val="923222"/>
              </a:buClr>
              <a:buSzPct val="115000"/>
              <a:buFont typeface="Wingdings" panose="05000000000000000000" pitchFamily="2" charset="2"/>
              <a:buChar char="§"/>
            </a:pPr>
            <a:r>
              <a:rPr lang="en-US" altLang="en-US" sz="2000" b="1" u="sng" kern="1200" dirty="0">
                <a:latin typeface="Calibri" panose="020F0502020204030204" pitchFamily="34" charset="0"/>
                <a:ea typeface="ＭＳ Ｐゴシック" panose="020B0600070205080204" pitchFamily="34" charset="-128"/>
                <a:cs typeface="Times New Roman" panose="02020603050405020304" pitchFamily="18" charset="0"/>
              </a:rPr>
              <a:t>Trading Companies</a:t>
            </a:r>
            <a:r>
              <a:rPr lang="en-US" altLang="en-US" sz="2000" b="1" kern="1200" dirty="0">
                <a:latin typeface="Calibri" panose="020F0502020204030204" pitchFamily="34" charset="0"/>
                <a:ea typeface="ＭＳ Ｐゴシック" panose="020B0600070205080204" pitchFamily="34" charset="-128"/>
                <a:cs typeface="Times New Roman" panose="02020603050405020304" pitchFamily="18" charset="0"/>
              </a:rPr>
              <a:t> </a:t>
            </a:r>
            <a:r>
              <a:rPr lang="en-US" altLang="en-US" sz="2000" dirty="0">
                <a:latin typeface="Calibri" panose="020F0502020204030204" pitchFamily="34" charset="0"/>
                <a:ea typeface="ＭＳ Ｐゴシック" panose="020B0600070205080204" pitchFamily="34" charset="-128"/>
                <a:cs typeface="Times New Roman" panose="02020603050405020304" pitchFamily="18" charset="0"/>
              </a:rPr>
              <a:t>- Buy products in one country and sell them in different countries where they have their own distribution network. </a:t>
            </a:r>
          </a:p>
          <a:p>
            <a:pPr marL="744538" lvl="2" indent="-287338">
              <a:lnSpc>
                <a:spcPct val="95000"/>
              </a:lnSpc>
              <a:spcBef>
                <a:spcPts val="600"/>
              </a:spcBef>
              <a:spcAft>
                <a:spcPts val="600"/>
              </a:spcAft>
              <a:buClr>
                <a:srgbClr val="923222"/>
              </a:buClr>
              <a:buSzPct val="115000"/>
              <a:buFont typeface="Calibri" panose="020F0502020204030204" pitchFamily="34" charset="0"/>
              <a:buChar char="─"/>
            </a:pPr>
            <a:r>
              <a:rPr lang="en-US" altLang="en-US" dirty="0">
                <a:latin typeface="Calibri" panose="020F0502020204030204" pitchFamily="34" charset="0"/>
                <a:ea typeface="ＭＳ Ｐゴシック" panose="020B0600070205080204" pitchFamily="34" charset="-128"/>
                <a:cs typeface="Times New Roman" panose="02020603050405020304" pitchFamily="18" charset="0"/>
              </a:rPr>
              <a:t>They mostly work with high production volume products such as raw materials, chemicals, etc.   They may carry wide variety of goods (such as from a catalog).</a:t>
            </a:r>
          </a:p>
        </p:txBody>
      </p:sp>
      <p:sp>
        <p:nvSpPr>
          <p:cNvPr id="4" name="Slide Number Placeholder 3"/>
          <p:cNvSpPr>
            <a:spLocks noGrp="1"/>
          </p:cNvSpPr>
          <p:nvPr>
            <p:ph type="sldNum" sz="quarter" idx="4"/>
          </p:nvPr>
        </p:nvSpPr>
        <p:spPr>
          <a:xfrm>
            <a:off x="8839200" y="6591300"/>
            <a:ext cx="193674" cy="174779"/>
          </a:xfrm>
        </p:spPr>
        <p:txBody>
          <a:bodyPr/>
          <a:lstStyle/>
          <a:p>
            <a:fld id="{E66AA3EA-0569-43EF-BBA3-83FDB109D582}" type="slidenum">
              <a:rPr lang="en-US" smtClean="0"/>
              <a:pPr/>
              <a:t>58</a:t>
            </a:fld>
            <a:endParaRPr lang="en-US" dirty="0"/>
          </a:p>
        </p:txBody>
      </p:sp>
    </p:spTree>
    <p:extLst>
      <p:ext uri="{BB962C8B-B14F-4D97-AF65-F5344CB8AC3E}">
        <p14:creationId xmlns:p14="http://schemas.microsoft.com/office/powerpoint/2010/main" val="319493219"/>
      </p:ext>
    </p:extLst>
  </p:cSld>
  <p:clrMapOvr>
    <a:masterClrMapping/>
  </p:clrMapOvr>
  <p:transition spd="slow">
    <p:pull dir="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idx="4294967295"/>
          </p:nvPr>
        </p:nvSpPr>
        <p:spPr>
          <a:xfrm>
            <a:off x="228600" y="160866"/>
            <a:ext cx="8439150" cy="440267"/>
          </a:xfrm>
          <a:noFill/>
          <a:ln w="9525">
            <a:noFill/>
            <a:miter lim="800000"/>
            <a:headEnd/>
            <a:tailEnd/>
          </a:ln>
        </p:spPr>
        <p:txBody>
          <a:bodyPr vert="horz" wrap="square" lIns="92075" tIns="46038" rIns="92075" bIns="46038" numCol="1" anchor="ctr" anchorCtr="0" compatLnSpc="1">
            <a:prstTxWarp prst="textNoShape">
              <a:avLst/>
            </a:prstTxWarp>
          </a:bodyPr>
          <a:lstStyle/>
          <a:p>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Discussion Outline</a:t>
            </a:r>
          </a:p>
        </p:txBody>
      </p:sp>
      <p:sp>
        <p:nvSpPr>
          <p:cNvPr id="39939" name="Rectangle 3"/>
          <p:cNvSpPr>
            <a:spLocks noGrp="1" noChangeArrowheads="1"/>
          </p:cNvSpPr>
          <p:nvPr>
            <p:ph type="body" sz="half" idx="4294967295"/>
          </p:nvPr>
        </p:nvSpPr>
        <p:spPr>
          <a:xfrm>
            <a:off x="228600" y="914400"/>
            <a:ext cx="6858000" cy="5867400"/>
          </a:xfrm>
        </p:spPr>
        <p:txBody>
          <a:bodyPr/>
          <a:lstStyle/>
          <a:p>
            <a:pPr marL="514350" lvl="1" indent="-514350">
              <a:spcBef>
                <a:spcPts val="600"/>
              </a:spcBef>
              <a:spcAft>
                <a:spcPts val="1200"/>
              </a:spcAft>
              <a:buClr>
                <a:schemeClr val="bg1">
                  <a:lumMod val="85000"/>
                </a:schemeClr>
              </a:buClr>
              <a:buSzPct val="115000"/>
              <a:buFont typeface="+mj-lt"/>
              <a:buAutoNum type="arabicPeriod"/>
            </a:pPr>
            <a:r>
              <a:rPr lang="en-US" altLang="en-US" sz="28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Defining Procurement and Purchasing</a:t>
            </a:r>
          </a:p>
          <a:p>
            <a:pPr marL="514350" lvl="1" indent="-514350">
              <a:spcBef>
                <a:spcPts val="600"/>
              </a:spcBef>
              <a:spcAft>
                <a:spcPts val="1200"/>
              </a:spcAft>
              <a:buClr>
                <a:schemeClr val="bg1">
                  <a:lumMod val="85000"/>
                </a:schemeClr>
              </a:buClr>
              <a:buSzPct val="115000"/>
              <a:buFont typeface="+mj-lt"/>
              <a:buAutoNum type="arabicPeriod"/>
            </a:pPr>
            <a:r>
              <a:rPr lang="en-US" altLang="en-US" sz="28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The Basic Purchasing Process</a:t>
            </a:r>
          </a:p>
          <a:p>
            <a:pPr marL="514350" lvl="1" indent="-514350">
              <a:spcBef>
                <a:spcPts val="600"/>
              </a:spcBef>
              <a:spcAft>
                <a:spcPts val="1200"/>
              </a:spcAft>
              <a:buClr>
                <a:schemeClr val="bg1">
                  <a:lumMod val="85000"/>
                </a:schemeClr>
              </a:buClr>
              <a:buSzPct val="115000"/>
              <a:buFont typeface="+mj-lt"/>
              <a:buAutoNum type="arabicPeriod"/>
            </a:pPr>
            <a:r>
              <a:rPr lang="en-US" altLang="en-US" sz="28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Financial Significance of Purchasing</a:t>
            </a:r>
          </a:p>
          <a:p>
            <a:pPr marL="514350" lvl="1" indent="-514350">
              <a:spcBef>
                <a:spcPts val="600"/>
              </a:spcBef>
              <a:spcAft>
                <a:spcPts val="1200"/>
              </a:spcAft>
              <a:buClr>
                <a:schemeClr val="bg1">
                  <a:lumMod val="85000"/>
                </a:schemeClr>
              </a:buClr>
              <a:buSzPct val="115000"/>
              <a:buFont typeface="+mj-lt"/>
              <a:buAutoNum type="arabicPeriod"/>
            </a:pPr>
            <a:r>
              <a:rPr lang="en-US" altLang="en-US" sz="28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Make versus Buy Decision</a:t>
            </a:r>
          </a:p>
          <a:p>
            <a:pPr marL="514350" lvl="1" indent="-514350">
              <a:spcBef>
                <a:spcPts val="600"/>
              </a:spcBef>
              <a:spcAft>
                <a:spcPts val="1200"/>
              </a:spcAft>
              <a:buClr>
                <a:schemeClr val="bg1">
                  <a:lumMod val="85000"/>
                </a:schemeClr>
              </a:buClr>
              <a:buSzPct val="115000"/>
              <a:buFont typeface="+mj-lt"/>
              <a:buAutoNum type="arabicPeriod"/>
            </a:pPr>
            <a:r>
              <a:rPr lang="en-US" altLang="en-US" sz="28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Organization of Purchasing</a:t>
            </a:r>
          </a:p>
          <a:p>
            <a:pPr marL="514350" lvl="1" indent="-514350">
              <a:spcBef>
                <a:spcPts val="600"/>
              </a:spcBef>
              <a:spcAft>
                <a:spcPts val="1200"/>
              </a:spcAft>
              <a:buClr>
                <a:schemeClr val="bg1">
                  <a:lumMod val="85000"/>
                </a:schemeClr>
              </a:buClr>
              <a:buSzPct val="115000"/>
              <a:buFont typeface="+mj-lt"/>
              <a:buAutoNum type="arabicPeriod"/>
            </a:pPr>
            <a:r>
              <a:rPr lang="en-US" altLang="en-US" sz="28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International Purchasing</a:t>
            </a:r>
          </a:p>
          <a:p>
            <a:pPr marL="514350" lvl="1" indent="-514350">
              <a:spcBef>
                <a:spcPts val="600"/>
              </a:spcBef>
              <a:spcAft>
                <a:spcPts val="1200"/>
              </a:spcAft>
              <a:buClr>
                <a:srgbClr val="923222"/>
              </a:buClr>
              <a:buSzPct val="115000"/>
              <a:buFont typeface="+mj-lt"/>
              <a:buAutoNum type="arabicPeriod"/>
            </a:pPr>
            <a:r>
              <a:rPr lang="en-US" altLang="en-US" sz="2800" dirty="0">
                <a:latin typeface="Calibri" panose="020F0502020204030204" pitchFamily="34" charset="0"/>
                <a:ea typeface="ＭＳ Ｐゴシック" panose="020B0600070205080204" pitchFamily="34" charset="-128"/>
                <a:cs typeface="Times New Roman" panose="02020603050405020304" pitchFamily="18" charset="0"/>
              </a:rPr>
              <a:t>Government &amp; Non-Profit Purchasing</a:t>
            </a:r>
          </a:p>
          <a:p>
            <a:pPr marL="514350" lvl="1" indent="-514350">
              <a:spcBef>
                <a:spcPts val="600"/>
              </a:spcBef>
              <a:spcAft>
                <a:spcPts val="1200"/>
              </a:spcAft>
              <a:buClr>
                <a:schemeClr val="bg1">
                  <a:lumMod val="85000"/>
                </a:schemeClr>
              </a:buClr>
              <a:buSzPct val="115000"/>
              <a:buFont typeface="+mj-lt"/>
              <a:buAutoNum type="arabicPeriod"/>
            </a:pPr>
            <a:r>
              <a:rPr lang="en-US" altLang="en-US" sz="28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Assessing and Improving the Purchasing Function</a:t>
            </a:r>
          </a:p>
          <a:p>
            <a:pPr marL="347663" lvl="1" indent="-347663">
              <a:spcBef>
                <a:spcPts val="600"/>
              </a:spcBef>
              <a:spcAft>
                <a:spcPts val="1200"/>
              </a:spcAft>
              <a:buClr>
                <a:srgbClr val="923222"/>
              </a:buClr>
              <a:buSzPct val="115000"/>
              <a:buFont typeface="Wingdings" panose="05000000000000000000" pitchFamily="2" charset="2"/>
              <a:buChar char="§"/>
            </a:pPr>
            <a:endParaRPr lang="en-US" altLang="en-US" sz="2800" dirty="0">
              <a:latin typeface="Calibri" panose="020F0502020204030204" pitchFamily="34" charset="0"/>
              <a:ea typeface="ＭＳ Ｐゴシック" panose="020B0600070205080204" pitchFamily="34" charset="-128"/>
              <a:cs typeface="Times New Roman" panose="02020603050405020304" pitchFamily="18" charset="0"/>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924" t="3210" r="6195" b="3086"/>
          <a:stretch/>
        </p:blipFill>
        <p:spPr>
          <a:xfrm flipH="1">
            <a:off x="5892801" y="1539830"/>
            <a:ext cx="3022599" cy="4949584"/>
          </a:xfrm>
          <a:prstGeom prst="rect">
            <a:avLst/>
          </a:prstGeom>
        </p:spPr>
      </p:pic>
      <p:sp>
        <p:nvSpPr>
          <p:cNvPr id="4" name="Slide Number Placeholder 3"/>
          <p:cNvSpPr>
            <a:spLocks noGrp="1"/>
          </p:cNvSpPr>
          <p:nvPr>
            <p:ph type="sldNum" sz="quarter" idx="4"/>
          </p:nvPr>
        </p:nvSpPr>
        <p:spPr>
          <a:xfrm>
            <a:off x="8839200" y="6591300"/>
            <a:ext cx="193674" cy="174779"/>
          </a:xfrm>
        </p:spPr>
        <p:txBody>
          <a:bodyPr/>
          <a:lstStyle/>
          <a:p>
            <a:fld id="{E66AA3EA-0569-43EF-BBA3-83FDB109D582}" type="slidenum">
              <a:rPr lang="en-US" smtClean="0"/>
              <a:pPr/>
              <a:t>59</a:t>
            </a:fld>
            <a:endParaRPr lang="en-US" dirty="0"/>
          </a:p>
        </p:txBody>
      </p:sp>
    </p:spTree>
    <p:extLst>
      <p:ext uri="{BB962C8B-B14F-4D97-AF65-F5344CB8AC3E}">
        <p14:creationId xmlns:p14="http://schemas.microsoft.com/office/powerpoint/2010/main" val="613631230"/>
      </p:ext>
    </p:extLst>
  </p:cSld>
  <p:clrMapOvr>
    <a:masterClrMapping/>
  </p:clrMapOvr>
  <p:transition spd="slow">
    <p:pull dir="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Grp="1" noChangeArrowheads="1"/>
          </p:cNvSpPr>
          <p:nvPr>
            <p:ph type="body" idx="4294967295"/>
          </p:nvPr>
        </p:nvSpPr>
        <p:spPr>
          <a:xfrm>
            <a:off x="236802" y="914400"/>
            <a:ext cx="8670396" cy="1794933"/>
          </a:xfrm>
        </p:spPr>
        <p:txBody>
          <a:bodyPr/>
          <a:lstStyle/>
          <a:p>
            <a:pPr marL="0" indent="0">
              <a:spcBef>
                <a:spcPts val="1800"/>
              </a:spcBef>
              <a:spcAft>
                <a:spcPts val="1800"/>
              </a:spcAft>
              <a:buClr>
                <a:srgbClr val="923222"/>
              </a:buClr>
              <a:buSzPct val="115000"/>
              <a:buNone/>
            </a:pPr>
            <a:r>
              <a:rPr lang="en-US" altLang="en-US" sz="2800" b="1" dirty="0">
                <a:latin typeface="Calibri" panose="020F0502020204030204" pitchFamily="34" charset="0"/>
                <a:ea typeface="ＭＳ Ｐゴシック" panose="020B0600070205080204" pitchFamily="34" charset="-128"/>
                <a:cs typeface="Times New Roman" panose="02020603050405020304" pitchFamily="18" charset="0"/>
              </a:rPr>
              <a:t>Purchasing</a:t>
            </a:r>
            <a:r>
              <a:rPr lang="en-US" altLang="en-US" sz="2800" dirty="0">
                <a:latin typeface="Calibri" panose="020F0502020204030204" pitchFamily="34" charset="0"/>
                <a:ea typeface="ＭＳ Ｐゴシック" panose="020B0600070205080204" pitchFamily="34" charset="-128"/>
                <a:cs typeface="Times New Roman" panose="02020603050405020304" pitchFamily="18" charset="0"/>
              </a:rPr>
              <a:t> is also a term commonly used in business to represent the </a:t>
            </a:r>
            <a:r>
              <a:rPr lang="en-US" altLang="en-US" sz="2800" u="sng" dirty="0">
                <a:latin typeface="Calibri" panose="020F0502020204030204" pitchFamily="34" charset="0"/>
                <a:ea typeface="ＭＳ Ｐゴシック" panose="020B0600070205080204" pitchFamily="34" charset="-128"/>
                <a:cs typeface="Times New Roman" panose="02020603050405020304" pitchFamily="18" charset="0"/>
              </a:rPr>
              <a:t>function</a:t>
            </a:r>
            <a:r>
              <a:rPr lang="en-US" altLang="en-US" sz="280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 </a:t>
            </a:r>
            <a:r>
              <a:rPr lang="en-US" altLang="en-US" sz="2800" dirty="0">
                <a:latin typeface="Calibri" panose="020F0502020204030204" pitchFamily="34" charset="0"/>
                <a:ea typeface="ＭＳ Ｐゴシック" panose="020B0600070205080204" pitchFamily="34" charset="-128"/>
                <a:cs typeface="Times New Roman" panose="02020603050405020304" pitchFamily="18" charset="0"/>
              </a:rPr>
              <a:t>of, and the </a:t>
            </a:r>
            <a:r>
              <a:rPr lang="en-US" altLang="en-US" sz="2800" u="sng" dirty="0">
                <a:latin typeface="Calibri" panose="020F0502020204030204" pitchFamily="34" charset="0"/>
                <a:ea typeface="ＭＳ Ｐゴシック" panose="020B0600070205080204" pitchFamily="34" charset="-128"/>
                <a:cs typeface="Times New Roman" panose="02020603050405020304" pitchFamily="18" charset="0"/>
              </a:rPr>
              <a:t>responsibility</a:t>
            </a:r>
            <a:r>
              <a:rPr lang="en-US" altLang="en-US" sz="280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 </a:t>
            </a:r>
            <a:r>
              <a:rPr lang="en-US" altLang="en-US" sz="2800" dirty="0">
                <a:latin typeface="Calibri" panose="020F0502020204030204" pitchFamily="34" charset="0"/>
                <a:ea typeface="ＭＳ Ｐゴシック" panose="020B0600070205080204" pitchFamily="34" charset="-128"/>
                <a:cs typeface="Times New Roman" panose="02020603050405020304" pitchFamily="18" charset="0"/>
              </a:rPr>
              <a:t>for, acquiring materials, supplies, and services for an organization.  </a:t>
            </a:r>
          </a:p>
        </p:txBody>
      </p:sp>
      <p:sp>
        <p:nvSpPr>
          <p:cNvPr id="57349" name="Rectangle 5"/>
          <p:cNvSpPr>
            <a:spLocks noGrp="1" noChangeArrowheads="1"/>
          </p:cNvSpPr>
          <p:nvPr>
            <p:ph type="title" idx="4294967295"/>
          </p:nvPr>
        </p:nvSpPr>
        <p:spPr>
          <a:xfrm>
            <a:off x="228600" y="127660"/>
            <a:ext cx="8678598" cy="496804"/>
          </a:xfrm>
          <a:noFill/>
          <a:ln w="9525">
            <a:noFill/>
            <a:miter lim="800000"/>
            <a:headEnd/>
            <a:tailEnd/>
          </a:ln>
          <a:effectLst/>
        </p:spPr>
        <p:txBody>
          <a:bodyPr vert="horz" wrap="square" lIns="92075" tIns="46038" rIns="92075" bIns="46038" numCol="1" rtlCol="0" anchor="b" anchorCtr="0" compatLnSpc="1">
            <a:prstTxWarp prst="textNoShape">
              <a:avLst/>
            </a:prstTxWarp>
            <a:spAutoFit/>
          </a:bodyPr>
          <a:lstStyle/>
          <a:p>
            <a:pPr>
              <a:lnSpc>
                <a:spcPct val="80000"/>
              </a:lnSpc>
            </a:pPr>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Purchasing Defined </a:t>
            </a:r>
            <a:r>
              <a:rPr lang="en-US" sz="2000" b="0" i="1" kern="1200" dirty="0">
                <a:solidFill>
                  <a:srgbClr val="923222"/>
                </a:solidFill>
                <a:latin typeface="Calibri" panose="020F0502020204030204" pitchFamily="34" charset="0"/>
                <a:ea typeface="+mn-ea"/>
                <a:cs typeface="Arial" charset="0"/>
              </a:rPr>
              <a:t>(continued)</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5400" y="2506134"/>
            <a:ext cx="6151033" cy="2057400"/>
          </a:xfrm>
          <a:prstGeom prst="rect">
            <a:avLst/>
          </a:prstGeom>
        </p:spPr>
      </p:pic>
      <p:sp>
        <p:nvSpPr>
          <p:cNvPr id="7" name="Rectangle 3"/>
          <p:cNvSpPr txBox="1">
            <a:spLocks noChangeArrowheads="1"/>
          </p:cNvSpPr>
          <p:nvPr/>
        </p:nvSpPr>
        <p:spPr bwMode="auto">
          <a:xfrm>
            <a:off x="236802" y="4842933"/>
            <a:ext cx="8670396" cy="1388534"/>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109537" lvl="1" indent="0">
              <a:spcBef>
                <a:spcPts val="1800"/>
              </a:spcBef>
              <a:spcAft>
                <a:spcPts val="1800"/>
              </a:spcAft>
              <a:buClr>
                <a:srgbClr val="923222"/>
              </a:buClr>
              <a:buSzPct val="115000"/>
              <a:buNone/>
            </a:pPr>
            <a:r>
              <a:rPr lang="en-US" altLang="en-US" sz="2800" kern="0" dirty="0">
                <a:latin typeface="Calibri" panose="020F0502020204030204" pitchFamily="34" charset="0"/>
                <a:ea typeface="ＭＳ Ｐゴシック" panose="020B0600070205080204" pitchFamily="34" charset="-128"/>
                <a:cs typeface="Times New Roman" panose="02020603050405020304" pitchFamily="18" charset="0"/>
              </a:rPr>
              <a:t>It might be a </a:t>
            </a:r>
            <a:r>
              <a:rPr lang="en-US" altLang="en-US" sz="2800" kern="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separate department </a:t>
            </a:r>
            <a:r>
              <a:rPr lang="en-US" altLang="en-US" sz="2800" kern="0" dirty="0">
                <a:latin typeface="Calibri" panose="020F0502020204030204" pitchFamily="34" charset="0"/>
                <a:ea typeface="ＭＳ Ｐゴシック" panose="020B0600070205080204" pitchFamily="34" charset="-128"/>
                <a:cs typeface="Times New Roman" panose="02020603050405020304" pitchFamily="18" charset="0"/>
              </a:rPr>
              <a:t>within a company, or it might be </a:t>
            </a:r>
            <a:r>
              <a:rPr lang="en-US" altLang="en-US" sz="2800" kern="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part of the supply chain management department </a:t>
            </a:r>
            <a:r>
              <a:rPr lang="en-US" altLang="en-US" sz="2800" kern="0" dirty="0">
                <a:latin typeface="Calibri" panose="020F0502020204030204" pitchFamily="34" charset="0"/>
                <a:ea typeface="ＭＳ Ｐゴシック" panose="020B0600070205080204" pitchFamily="34" charset="-128"/>
                <a:cs typeface="Times New Roman" panose="02020603050405020304" pitchFamily="18" charset="0"/>
              </a:rPr>
              <a:t>within a company.</a:t>
            </a:r>
          </a:p>
        </p:txBody>
      </p:sp>
      <p:sp>
        <p:nvSpPr>
          <p:cNvPr id="4" name="Slide Number Placeholder 3"/>
          <p:cNvSpPr>
            <a:spLocks noGrp="1"/>
          </p:cNvSpPr>
          <p:nvPr>
            <p:ph type="sldNum" sz="quarter" idx="4"/>
          </p:nvPr>
        </p:nvSpPr>
        <p:spPr>
          <a:xfrm>
            <a:off x="8839200" y="6591300"/>
            <a:ext cx="193674" cy="174779"/>
          </a:xfrm>
        </p:spPr>
        <p:txBody>
          <a:bodyPr/>
          <a:lstStyle/>
          <a:p>
            <a:fld id="{E66AA3EA-0569-43EF-BBA3-83FDB109D582}" type="slidenum">
              <a:rPr lang="en-US" smtClean="0"/>
              <a:pPr/>
              <a:t>6</a:t>
            </a:fld>
            <a:endParaRPr lang="en-US" dirty="0"/>
          </a:p>
        </p:txBody>
      </p:sp>
    </p:spTree>
    <p:extLst>
      <p:ext uri="{BB962C8B-B14F-4D97-AF65-F5344CB8AC3E}">
        <p14:creationId xmlns:p14="http://schemas.microsoft.com/office/powerpoint/2010/main" val="1443002448"/>
      </p:ext>
    </p:extLst>
  </p:cSld>
  <p:clrMapOvr>
    <a:masterClrMapping/>
  </p:clrMapOvr>
  <p:transition spd="slow">
    <p:pull dir="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idx="4294967295"/>
          </p:nvPr>
        </p:nvSpPr>
        <p:spPr>
          <a:xfrm>
            <a:off x="228600" y="154516"/>
            <a:ext cx="8686800" cy="452967"/>
          </a:xfrm>
          <a:noFill/>
          <a:ln w="9525">
            <a:noFill/>
            <a:miter lim="800000"/>
            <a:headEnd/>
            <a:tailEnd/>
          </a:ln>
        </p:spPr>
        <p:txBody>
          <a:bodyPr vert="horz" wrap="square" lIns="92075" tIns="46038" rIns="92075" bIns="46038" numCol="1" anchor="ctr" anchorCtr="0" compatLnSpc="1">
            <a:prstTxWarp prst="textNoShape">
              <a:avLst/>
            </a:prstTxWarp>
          </a:bodyPr>
          <a:lstStyle/>
          <a:p>
            <a:pPr>
              <a:lnSpc>
                <a:spcPct val="80000"/>
              </a:lnSpc>
            </a:pPr>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Government &amp; Non-Profit Purchasing</a:t>
            </a:r>
          </a:p>
        </p:txBody>
      </p:sp>
      <p:sp>
        <p:nvSpPr>
          <p:cNvPr id="46083" name="Rectangle 3"/>
          <p:cNvSpPr>
            <a:spLocks noGrp="1" noChangeArrowheads="1"/>
          </p:cNvSpPr>
          <p:nvPr>
            <p:ph type="body" idx="4294967295"/>
          </p:nvPr>
        </p:nvSpPr>
        <p:spPr>
          <a:xfrm>
            <a:off x="237067" y="914400"/>
            <a:ext cx="8686800" cy="5520267"/>
          </a:xfrm>
        </p:spPr>
        <p:txBody>
          <a:bodyPr/>
          <a:lstStyle/>
          <a:p>
            <a:pPr marL="0" indent="0">
              <a:spcAft>
                <a:spcPts val="1200"/>
              </a:spcAft>
              <a:buFontTx/>
              <a:buNone/>
            </a:pPr>
            <a:r>
              <a:rPr lang="en-US" altLang="en-US" sz="2800" b="1" u="sng" dirty="0">
                <a:latin typeface="Calibri" panose="020F0502020204030204" pitchFamily="34" charset="0"/>
                <a:ea typeface="ＭＳ Ｐゴシック" panose="020B0600070205080204" pitchFamily="34" charset="-128"/>
                <a:cs typeface="Calibri" panose="020F0502020204030204" pitchFamily="34" charset="0"/>
              </a:rPr>
              <a:t>Government</a:t>
            </a:r>
            <a:r>
              <a:rPr lang="en-US" altLang="en-US" sz="2800" dirty="0">
                <a:latin typeface="Calibri" panose="020F0502020204030204" pitchFamily="34" charset="0"/>
                <a:ea typeface="ＭＳ Ｐゴシック" panose="020B0600070205080204" pitchFamily="34" charset="-128"/>
                <a:cs typeface="Calibri" panose="020F0502020204030204" pitchFamily="34" charset="0"/>
              </a:rPr>
              <a:t> purchases are expenditures made in the private sector by all levels of government.  </a:t>
            </a:r>
          </a:p>
          <a:p>
            <a:pPr marL="0" indent="0">
              <a:spcAft>
                <a:spcPts val="1200"/>
              </a:spcAft>
              <a:buFontTx/>
              <a:buNone/>
            </a:pPr>
            <a:r>
              <a:rPr lang="en-US" altLang="en-US" sz="2800" b="1" u="sng" dirty="0">
                <a:latin typeface="Calibri" panose="020F0502020204030204" pitchFamily="34" charset="0"/>
                <a:ea typeface="ＭＳ Ｐゴシック" panose="020B0600070205080204" pitchFamily="34" charset="-128"/>
                <a:cs typeface="Calibri" panose="020F0502020204030204" pitchFamily="34" charset="0"/>
              </a:rPr>
              <a:t>Non-Profit</a:t>
            </a:r>
            <a:r>
              <a:rPr lang="en-US" altLang="en-US" sz="2800" dirty="0">
                <a:latin typeface="Calibri" panose="020F0502020204030204" pitchFamily="34" charset="0"/>
                <a:ea typeface="ＭＳ Ｐゴシック" panose="020B0600070205080204" pitchFamily="34" charset="-128"/>
                <a:cs typeface="Calibri" panose="020F0502020204030204" pitchFamily="34" charset="0"/>
              </a:rPr>
              <a:t> purchases are expenditures made in the private sector by all types of non-profit organizations. </a:t>
            </a:r>
          </a:p>
          <a:p>
            <a:pPr marL="0" indent="0">
              <a:spcAft>
                <a:spcPts val="1200"/>
              </a:spcAft>
              <a:buFontTx/>
              <a:buNone/>
            </a:pPr>
            <a:r>
              <a:rPr lang="en-US" altLang="en-US" sz="2800" dirty="0">
                <a:latin typeface="Calibri" panose="020F0502020204030204" pitchFamily="34" charset="0"/>
                <a:ea typeface="ＭＳ Ｐゴシック" panose="020B0600070205080204" pitchFamily="34" charset="-128"/>
                <a:cs typeface="Calibri" panose="020F0502020204030204" pitchFamily="34" charset="0"/>
              </a:rPr>
              <a:t>Government sector purchasing and non-profit sector purchasing is somewhat different from private industrial purchasing as the public requires openness, visibility and accountability since it is the </a:t>
            </a:r>
            <a:r>
              <a:rPr lang="en-US" altLang="en-US" sz="2800" b="1" dirty="0">
                <a:latin typeface="Calibri" panose="020F0502020204030204" pitchFamily="34" charset="0"/>
                <a:ea typeface="ＭＳ Ｐゴシック" panose="020B0600070205080204" pitchFamily="34" charset="-128"/>
                <a:cs typeface="Calibri" panose="020F0502020204030204" pitchFamily="34" charset="0"/>
              </a:rPr>
              <a:t>public’s money </a:t>
            </a:r>
            <a:r>
              <a:rPr lang="en-US" altLang="en-US" sz="2800" dirty="0">
                <a:latin typeface="Calibri" panose="020F0502020204030204" pitchFamily="34" charset="0"/>
                <a:ea typeface="ＭＳ Ｐゴシック" panose="020B0600070205080204" pitchFamily="34" charset="-128"/>
                <a:cs typeface="Calibri" panose="020F0502020204030204" pitchFamily="34" charset="0"/>
              </a:rPr>
              <a:t>that is being spent.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5866" y="5348806"/>
            <a:ext cx="5520267" cy="1130982"/>
          </a:xfrm>
          <a:prstGeom prst="rect">
            <a:avLst/>
          </a:prstGeom>
        </p:spPr>
      </p:pic>
      <p:sp>
        <p:nvSpPr>
          <p:cNvPr id="5" name="Slide Number Placeholder 4"/>
          <p:cNvSpPr>
            <a:spLocks noGrp="1"/>
          </p:cNvSpPr>
          <p:nvPr>
            <p:ph type="sldNum" sz="quarter" idx="4"/>
          </p:nvPr>
        </p:nvSpPr>
        <p:spPr>
          <a:xfrm>
            <a:off x="8839200" y="6591300"/>
            <a:ext cx="193674" cy="174779"/>
          </a:xfrm>
        </p:spPr>
        <p:txBody>
          <a:bodyPr/>
          <a:lstStyle/>
          <a:p>
            <a:fld id="{E66AA3EA-0569-43EF-BBA3-83FDB109D582}" type="slidenum">
              <a:rPr lang="en-US" smtClean="0"/>
              <a:pPr/>
              <a:t>60</a:t>
            </a:fld>
            <a:endParaRPr lang="en-US" dirty="0"/>
          </a:p>
        </p:txBody>
      </p:sp>
    </p:spTree>
    <p:extLst>
      <p:ext uri="{BB962C8B-B14F-4D97-AF65-F5344CB8AC3E}">
        <p14:creationId xmlns:p14="http://schemas.microsoft.com/office/powerpoint/2010/main" val="3029114781"/>
      </p:ext>
    </p:extLst>
  </p:cSld>
  <p:clrMapOvr>
    <a:masterClrMapping/>
  </p:clrMapOvr>
  <p:transition spd="slow">
    <p:pull dir="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Grp="1" noChangeArrowheads="1"/>
          </p:cNvSpPr>
          <p:nvPr>
            <p:ph type="body" idx="4294967295"/>
          </p:nvPr>
        </p:nvSpPr>
        <p:spPr>
          <a:xfrm>
            <a:off x="236802" y="926041"/>
            <a:ext cx="8670396" cy="891117"/>
          </a:xfrm>
        </p:spPr>
        <p:txBody>
          <a:bodyPr/>
          <a:lstStyle/>
          <a:p>
            <a:pPr marL="347663" indent="-347663">
              <a:spcBef>
                <a:spcPts val="1200"/>
              </a:spcBef>
              <a:spcAft>
                <a:spcPts val="1200"/>
              </a:spcAft>
              <a:buClr>
                <a:srgbClr val="923222"/>
              </a:buClr>
              <a:buSzPct val="115000"/>
              <a:buFont typeface="Wingdings" panose="05000000000000000000" pitchFamily="2" charset="2"/>
              <a:buChar char="§"/>
            </a:pPr>
            <a:r>
              <a:rPr lang="en-US" sz="2800" b="1" dirty="0">
                <a:latin typeface="Calibri" panose="020F0502020204030204" pitchFamily="34" charset="0"/>
              </a:rPr>
              <a:t>Bid </a:t>
            </a:r>
            <a:r>
              <a:rPr lang="en-US" altLang="en-US" sz="2800" dirty="0">
                <a:latin typeface="Calibri" panose="020F0502020204030204" pitchFamily="34" charset="0"/>
                <a:ea typeface="ＭＳ Ｐゴシック" panose="020B0600070205080204" pitchFamily="34" charset="-128"/>
                <a:cs typeface="Times New Roman" panose="02020603050405020304" pitchFamily="18" charset="0"/>
              </a:rPr>
              <a:t>- </a:t>
            </a:r>
            <a:r>
              <a:rPr lang="en-US" sz="2800" dirty="0">
                <a:latin typeface="Calibri" panose="020F0502020204030204" pitchFamily="34" charset="0"/>
              </a:rPr>
              <a:t>A proposal or quotation submitted in response to a solicitation from a contracting authority.</a:t>
            </a:r>
            <a:endParaRPr lang="en-US" altLang="en-US" sz="2400" dirty="0">
              <a:latin typeface="Calibri" panose="020F0502020204030204" pitchFamily="34" charset="0"/>
              <a:ea typeface="ＭＳ Ｐゴシック" panose="020B0600070205080204" pitchFamily="34" charset="-128"/>
              <a:cs typeface="Times New Roman" panose="02020603050405020304" pitchFamily="18" charset="0"/>
            </a:endParaRPr>
          </a:p>
        </p:txBody>
      </p:sp>
      <p:sp>
        <p:nvSpPr>
          <p:cNvPr id="7" name="Rectangle 2"/>
          <p:cNvSpPr>
            <a:spLocks noGrp="1" noChangeArrowheads="1"/>
          </p:cNvSpPr>
          <p:nvPr>
            <p:ph type="title" idx="4294967295"/>
          </p:nvPr>
        </p:nvSpPr>
        <p:spPr>
          <a:xfrm>
            <a:off x="228600" y="154516"/>
            <a:ext cx="8686800" cy="452967"/>
          </a:xfrm>
          <a:noFill/>
          <a:ln w="9525">
            <a:noFill/>
            <a:miter lim="800000"/>
            <a:headEnd/>
            <a:tailEnd/>
          </a:ln>
        </p:spPr>
        <p:txBody>
          <a:bodyPr vert="horz" wrap="square" lIns="92075" tIns="46038" rIns="92075" bIns="46038" numCol="1" anchor="ctr" anchorCtr="0" compatLnSpc="1">
            <a:prstTxWarp prst="textNoShape">
              <a:avLst/>
            </a:prstTxWarp>
          </a:bodyPr>
          <a:lstStyle/>
          <a:p>
            <a:pPr>
              <a:lnSpc>
                <a:spcPct val="80000"/>
              </a:lnSpc>
            </a:pPr>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Government &amp; Non-Profit Purchasing - Terms</a:t>
            </a:r>
          </a:p>
        </p:txBody>
      </p:sp>
      <p:sp>
        <p:nvSpPr>
          <p:cNvPr id="8" name="Rectangle 3"/>
          <p:cNvSpPr txBox="1">
            <a:spLocks noChangeArrowheads="1"/>
          </p:cNvSpPr>
          <p:nvPr/>
        </p:nvSpPr>
        <p:spPr bwMode="auto">
          <a:xfrm>
            <a:off x="253471" y="3086100"/>
            <a:ext cx="8670396" cy="349673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347663" indent="-347663">
              <a:spcBef>
                <a:spcPts val="1200"/>
              </a:spcBef>
              <a:spcAft>
                <a:spcPts val="1200"/>
              </a:spcAft>
              <a:buClr>
                <a:srgbClr val="923222"/>
              </a:buClr>
              <a:buSzPct val="115000"/>
              <a:buFont typeface="Wingdings" panose="05000000000000000000" pitchFamily="2" charset="2"/>
              <a:buChar char="§"/>
            </a:pPr>
            <a:r>
              <a:rPr lang="en-US" sz="2800" b="1" kern="0" dirty="0">
                <a:latin typeface="Calibri" panose="020F0502020204030204" pitchFamily="34" charset="0"/>
              </a:rPr>
              <a:t>Competitive Bidding </a:t>
            </a:r>
            <a:r>
              <a:rPr lang="en-US" altLang="en-US" sz="2800" kern="0" dirty="0">
                <a:latin typeface="Calibri" panose="020F0502020204030204" pitchFamily="34" charset="0"/>
                <a:ea typeface="ＭＳ Ｐゴシック" panose="020B0600070205080204" pitchFamily="34" charset="-128"/>
                <a:cs typeface="Times New Roman" panose="02020603050405020304" pitchFamily="18" charset="0"/>
              </a:rPr>
              <a:t>- A procurement process in which bids from competing suppliers, for the </a:t>
            </a:r>
            <a:r>
              <a:rPr lang="en-US" sz="2800" kern="0" dirty="0">
                <a:latin typeface="Calibri" panose="020F0502020204030204" pitchFamily="34" charset="0"/>
              </a:rPr>
              <a:t>right to supply specified materials or services, </a:t>
            </a:r>
            <a:r>
              <a:rPr lang="en-US" altLang="en-US" sz="2800" kern="0" dirty="0">
                <a:latin typeface="Calibri" panose="020F0502020204030204" pitchFamily="34" charset="0"/>
                <a:ea typeface="ＭＳ Ｐゴシック" panose="020B0600070205080204" pitchFamily="34" charset="-128"/>
                <a:cs typeface="Times New Roman" panose="02020603050405020304" pitchFamily="18" charset="0"/>
              </a:rPr>
              <a:t>are requested.</a:t>
            </a:r>
          </a:p>
          <a:p>
            <a:pPr marL="804863" lvl="1" indent="-430213">
              <a:spcBef>
                <a:spcPts val="1200"/>
              </a:spcBef>
              <a:spcAft>
                <a:spcPts val="1200"/>
              </a:spcAft>
              <a:buClr>
                <a:srgbClr val="923222"/>
              </a:buClr>
              <a:buSzPct val="115000"/>
              <a:buFont typeface="Wingdings" panose="05000000000000000000" pitchFamily="2" charset="2"/>
              <a:buChar char="Ø"/>
            </a:pPr>
            <a:r>
              <a:rPr lang="en-US" altLang="en-US" sz="2400" kern="0" dirty="0">
                <a:latin typeface="Calibri" panose="020F0502020204030204" pitchFamily="34" charset="0"/>
                <a:ea typeface="ＭＳ Ｐゴシック" panose="020B0600070205080204" pitchFamily="34" charset="-128"/>
                <a:cs typeface="Times New Roman" panose="02020603050405020304" pitchFamily="18" charset="0"/>
              </a:rPr>
              <a:t>This process is generally initiated by advertising the scope, specifications, and terms and conditions of the proposed contract as well as the criteria by which the bids will be evaluated, either openly or to a selected group of potential bidders.</a:t>
            </a:r>
          </a:p>
          <a:p>
            <a:pPr marL="804863" lvl="1" indent="-430213">
              <a:spcBef>
                <a:spcPts val="1200"/>
              </a:spcBef>
              <a:spcAft>
                <a:spcPts val="1200"/>
              </a:spcAft>
              <a:buClr>
                <a:srgbClr val="923222"/>
              </a:buClr>
              <a:buSzPct val="115000"/>
              <a:buFont typeface="Wingdings" panose="05000000000000000000" pitchFamily="2" charset="2"/>
              <a:buChar char="Ø"/>
            </a:pPr>
            <a:endParaRPr lang="en-US" altLang="en-US" sz="2400" kern="0" dirty="0">
              <a:latin typeface="Calibri" panose="020F0502020204030204" pitchFamily="34" charset="0"/>
              <a:ea typeface="ＭＳ Ｐゴシック" panose="020B0600070205080204" pitchFamily="34" charset="-128"/>
              <a:cs typeface="Times New Roman" panose="02020603050405020304" pitchFamily="18" charset="0"/>
            </a:endParaRPr>
          </a:p>
        </p:txBody>
      </p:sp>
      <p:sp>
        <p:nvSpPr>
          <p:cNvPr id="9" name="Rectangle 3"/>
          <p:cNvSpPr txBox="1">
            <a:spLocks noChangeArrowheads="1"/>
          </p:cNvSpPr>
          <p:nvPr/>
        </p:nvSpPr>
        <p:spPr bwMode="auto">
          <a:xfrm>
            <a:off x="228600" y="1951567"/>
            <a:ext cx="7112000" cy="842434"/>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804863" lvl="1" indent="-430213">
              <a:spcBef>
                <a:spcPts val="1200"/>
              </a:spcBef>
              <a:spcAft>
                <a:spcPts val="1200"/>
              </a:spcAft>
              <a:buClr>
                <a:srgbClr val="923222"/>
              </a:buClr>
              <a:buSzPct val="115000"/>
              <a:buFont typeface="Wingdings" panose="05000000000000000000" pitchFamily="2" charset="2"/>
              <a:buChar char="Ø"/>
            </a:pPr>
            <a:r>
              <a:rPr lang="en-US" sz="2400" kern="0" dirty="0">
                <a:latin typeface="Calibri" panose="020F0502020204030204" pitchFamily="34" charset="0"/>
                <a:ea typeface="ＭＳ Ｐゴシック" panose="020B0600070205080204" pitchFamily="34" charset="-128"/>
                <a:cs typeface="Times New Roman" panose="02020603050405020304" pitchFamily="18" charset="0"/>
              </a:rPr>
              <a:t>A </a:t>
            </a:r>
            <a:r>
              <a:rPr lang="en-US" sz="2400" kern="0"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Sealed Bid </a:t>
            </a:r>
            <a:r>
              <a:rPr lang="en-US" sz="2400" kern="0" dirty="0">
                <a:latin typeface="Calibri" panose="020F0502020204030204" pitchFamily="34" charset="0"/>
                <a:ea typeface="ＭＳ Ｐゴシック" panose="020B0600070205080204" pitchFamily="34" charset="-128"/>
                <a:cs typeface="Times New Roman" panose="02020603050405020304" pitchFamily="18" charset="0"/>
              </a:rPr>
              <a:t>is enclosed in a sealed envelope and submitted in response to an invitation to bid.</a:t>
            </a:r>
            <a:endParaRPr lang="en-US" altLang="en-US" sz="2400" kern="0" dirty="0">
              <a:latin typeface="Calibri" panose="020F0502020204030204" pitchFamily="34" charset="0"/>
              <a:ea typeface="ＭＳ Ｐゴシック" panose="020B0600070205080204" pitchFamily="34" charset="-128"/>
              <a:cs typeface="Times New Roman" panose="02020603050405020304" pitchFamily="18" charset="0"/>
            </a:endParaRP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1715" t="3934" r="12286" b="5364"/>
          <a:stretch/>
        </p:blipFill>
        <p:spPr>
          <a:xfrm>
            <a:off x="7529699" y="1765301"/>
            <a:ext cx="1385701" cy="1100921"/>
          </a:xfrm>
          <a:prstGeom prst="rect">
            <a:avLst/>
          </a:prstGeom>
        </p:spPr>
      </p:pic>
      <p:sp>
        <p:nvSpPr>
          <p:cNvPr id="4" name="Slide Number Placeholder 3"/>
          <p:cNvSpPr>
            <a:spLocks noGrp="1"/>
          </p:cNvSpPr>
          <p:nvPr>
            <p:ph type="sldNum" sz="quarter" idx="4"/>
          </p:nvPr>
        </p:nvSpPr>
        <p:spPr>
          <a:xfrm>
            <a:off x="8839200" y="6591300"/>
            <a:ext cx="193674" cy="174779"/>
          </a:xfrm>
        </p:spPr>
        <p:txBody>
          <a:bodyPr/>
          <a:lstStyle/>
          <a:p>
            <a:fld id="{E66AA3EA-0569-43EF-BBA3-83FDB109D582}" type="slidenum">
              <a:rPr lang="en-US" smtClean="0"/>
              <a:pPr/>
              <a:t>61</a:t>
            </a:fld>
            <a:endParaRPr lang="en-US" dirty="0"/>
          </a:p>
        </p:txBody>
      </p:sp>
    </p:spTree>
    <p:extLst>
      <p:ext uri="{BB962C8B-B14F-4D97-AF65-F5344CB8AC3E}">
        <p14:creationId xmlns:p14="http://schemas.microsoft.com/office/powerpoint/2010/main" val="2806016550"/>
      </p:ext>
    </p:extLst>
  </p:cSld>
  <p:clrMapOvr>
    <a:masterClrMapping/>
  </p:clrMapOvr>
  <p:transition spd="slow">
    <p:pull dir="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idx="4294967295"/>
          </p:nvPr>
        </p:nvSpPr>
        <p:spPr>
          <a:xfrm>
            <a:off x="228600" y="127660"/>
            <a:ext cx="7086600" cy="496804"/>
          </a:xfrm>
          <a:noFill/>
          <a:ln w="9525">
            <a:noFill/>
            <a:miter lim="800000"/>
            <a:headEnd/>
            <a:tailEnd/>
          </a:ln>
          <a:effectLst/>
        </p:spPr>
        <p:txBody>
          <a:bodyPr vert="horz" wrap="square" lIns="92075" tIns="46038" rIns="92075" bIns="46038" numCol="1" rtlCol="0" anchor="b" anchorCtr="0" compatLnSpc="1">
            <a:prstTxWarp prst="textNoShape">
              <a:avLst/>
            </a:prstTxWarp>
            <a:spAutoFit/>
          </a:bodyPr>
          <a:lstStyle/>
          <a:p>
            <a:pPr>
              <a:lnSpc>
                <a:spcPct val="80000"/>
              </a:lnSpc>
            </a:pPr>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Competitive Bidding</a:t>
            </a:r>
            <a:endParaRPr lang="en-US" sz="2400" b="0" i="1" kern="1200" dirty="0">
              <a:solidFill>
                <a:srgbClr val="923222"/>
              </a:solidFill>
              <a:latin typeface="Calibri" panose="020F0502020204030204" pitchFamily="34" charset="0"/>
              <a:ea typeface="+mn-ea"/>
              <a:cs typeface="Arial" charset="0"/>
            </a:endParaRPr>
          </a:p>
        </p:txBody>
      </p:sp>
      <p:sp>
        <p:nvSpPr>
          <p:cNvPr id="4" name="Rectangle 3"/>
          <p:cNvSpPr/>
          <p:nvPr/>
        </p:nvSpPr>
        <p:spPr>
          <a:xfrm>
            <a:off x="228600" y="916275"/>
            <a:ext cx="8686800" cy="4478149"/>
          </a:xfrm>
          <a:prstGeom prst="rect">
            <a:avLst/>
          </a:prstGeom>
        </p:spPr>
        <p:txBody>
          <a:bodyPr wrap="square">
            <a:spAutoFit/>
          </a:bodyPr>
          <a:lstStyle/>
          <a:p>
            <a:pPr>
              <a:spcBef>
                <a:spcPts val="600"/>
              </a:spcBef>
              <a:spcAft>
                <a:spcPts val="1200"/>
              </a:spcAft>
              <a:buClr>
                <a:srgbClr val="923222"/>
              </a:buClr>
              <a:buSzPct val="115000"/>
            </a:pPr>
            <a:r>
              <a:rPr lang="en-US" altLang="en-US" dirty="0">
                <a:latin typeface="Calibri" panose="020F0502020204030204" pitchFamily="34" charset="0"/>
                <a:ea typeface="ＭＳ Ｐゴシック" panose="020B0600070205080204" pitchFamily="34" charset="-128"/>
                <a:cs typeface="Times New Roman" panose="02020603050405020304" pitchFamily="18" charset="0"/>
              </a:rPr>
              <a:t>Competitive bidding aims at obtaining goods and services at the lowest prices by stimulating competition, and by preventing favoritism. </a:t>
            </a:r>
          </a:p>
          <a:p>
            <a:pPr marL="347663" lvl="2" indent="-347663">
              <a:spcBef>
                <a:spcPts val="600"/>
              </a:spcBef>
              <a:spcAft>
                <a:spcPts val="1200"/>
              </a:spcAft>
              <a:buClr>
                <a:srgbClr val="923222"/>
              </a:buClr>
              <a:buSzPct val="115000"/>
              <a:buFont typeface="+mj-lt"/>
              <a:buAutoNum type="arabicPeriod"/>
            </a:pPr>
            <a:r>
              <a:rPr lang="en-US" altLang="en-US" u="sng" dirty="0">
                <a:latin typeface="Calibri" panose="020F0502020204030204" pitchFamily="34" charset="0"/>
                <a:ea typeface="ＭＳ Ｐゴシック" panose="020B0600070205080204" pitchFamily="34" charset="-128"/>
                <a:cs typeface="Times New Roman" panose="02020603050405020304" pitchFamily="18" charset="0"/>
              </a:rPr>
              <a:t>Open competitive bidding</a:t>
            </a:r>
            <a:r>
              <a:rPr lang="en-US" altLang="en-US" dirty="0">
                <a:latin typeface="Calibri" panose="020F0502020204030204" pitchFamily="34" charset="0"/>
                <a:ea typeface="ＭＳ Ｐゴシック" panose="020B0600070205080204" pitchFamily="34" charset="-128"/>
                <a:cs typeface="Times New Roman" panose="02020603050405020304" pitchFamily="18" charset="0"/>
              </a:rPr>
              <a:t> - the sealed bids are opened in full view of all who may wish to witness the bid opening </a:t>
            </a:r>
          </a:p>
          <a:p>
            <a:pPr marL="347663" lvl="2" indent="-347663">
              <a:spcBef>
                <a:spcPts val="600"/>
              </a:spcBef>
              <a:spcAft>
                <a:spcPts val="1200"/>
              </a:spcAft>
              <a:buClr>
                <a:srgbClr val="923222"/>
              </a:buClr>
              <a:buSzPct val="115000"/>
              <a:buFont typeface="+mj-lt"/>
              <a:buAutoNum type="arabicPeriod"/>
            </a:pPr>
            <a:r>
              <a:rPr lang="en-US" altLang="en-US" u="sng" dirty="0">
                <a:latin typeface="Calibri" panose="020F0502020204030204" pitchFamily="34" charset="0"/>
                <a:ea typeface="ＭＳ Ｐゴシック" panose="020B0600070205080204" pitchFamily="34" charset="-128"/>
                <a:cs typeface="Times New Roman" panose="02020603050405020304" pitchFamily="18" charset="0"/>
              </a:rPr>
              <a:t>Closed competitive bidding</a:t>
            </a:r>
            <a:r>
              <a:rPr lang="en-US" altLang="en-US" dirty="0">
                <a:latin typeface="Calibri" panose="020F0502020204030204" pitchFamily="34" charset="0"/>
                <a:ea typeface="ＭＳ Ｐゴシック" panose="020B0600070205080204" pitchFamily="34" charset="-128"/>
                <a:cs typeface="Times New Roman" panose="02020603050405020304" pitchFamily="18" charset="0"/>
              </a:rPr>
              <a:t> - the sealed bids are opened in presence only of authorized personnel.</a:t>
            </a:r>
          </a:p>
          <a:p>
            <a:pPr marL="347663" lvl="2" indent="-347663">
              <a:spcBef>
                <a:spcPts val="600"/>
              </a:spcBef>
              <a:spcAft>
                <a:spcPts val="1200"/>
              </a:spcAft>
              <a:buClr>
                <a:srgbClr val="923222"/>
              </a:buClr>
              <a:buSzPct val="115000"/>
              <a:buFont typeface="+mj-lt"/>
              <a:buAutoNum type="arabicPeriod"/>
            </a:pPr>
            <a:r>
              <a:rPr lang="en-US" dirty="0">
                <a:latin typeface="Calibri" panose="020F0502020204030204" pitchFamily="34" charset="0"/>
                <a:cs typeface="Calibri" panose="020F0502020204030204" pitchFamily="34" charset="0"/>
              </a:rPr>
              <a:t>The competitive bidding process does </a:t>
            </a:r>
            <a:r>
              <a:rPr lang="en-US" b="1" u="sng" dirty="0">
                <a:latin typeface="Calibri" panose="020F0502020204030204" pitchFamily="34" charset="0"/>
                <a:cs typeface="Calibri" panose="020F0502020204030204" pitchFamily="34" charset="0"/>
              </a:rPr>
              <a:t>not</a:t>
            </a:r>
            <a:r>
              <a:rPr lang="en-US" b="1" dirty="0">
                <a:latin typeface="Calibri" panose="020F0502020204030204" pitchFamily="34" charset="0"/>
                <a:cs typeface="Calibri" panose="020F0502020204030204" pitchFamily="34" charset="0"/>
              </a:rPr>
              <a:t> allow for negotiations.</a:t>
            </a:r>
            <a:r>
              <a:rPr lang="en-US" dirty="0">
                <a:latin typeface="Calibri" panose="020F0502020204030204" pitchFamily="34" charset="0"/>
                <a:cs typeface="Calibri" panose="020F0502020204030204" pitchFamily="34" charset="0"/>
              </a:rPr>
              <a:t>  By law, the contract is awarded to the lowest priced responsive and responsible bidder.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1900" y="5014807"/>
            <a:ext cx="5067300" cy="1576493"/>
          </a:xfrm>
          <a:prstGeom prst="rect">
            <a:avLst/>
          </a:prstGeom>
        </p:spPr>
      </p:pic>
      <p:sp>
        <p:nvSpPr>
          <p:cNvPr id="7" name="Slide Number Placeholder 6"/>
          <p:cNvSpPr>
            <a:spLocks noGrp="1"/>
          </p:cNvSpPr>
          <p:nvPr>
            <p:ph type="sldNum" sz="quarter" idx="4"/>
          </p:nvPr>
        </p:nvSpPr>
        <p:spPr>
          <a:xfrm>
            <a:off x="8839200" y="6591300"/>
            <a:ext cx="193674" cy="174779"/>
          </a:xfrm>
        </p:spPr>
        <p:txBody>
          <a:bodyPr/>
          <a:lstStyle/>
          <a:p>
            <a:fld id="{E66AA3EA-0569-43EF-BBA3-83FDB109D582}" type="slidenum">
              <a:rPr lang="en-US" smtClean="0"/>
              <a:pPr/>
              <a:t>62</a:t>
            </a:fld>
            <a:endParaRPr lang="en-US" dirty="0"/>
          </a:p>
        </p:txBody>
      </p:sp>
    </p:spTree>
    <p:extLst>
      <p:ext uri="{BB962C8B-B14F-4D97-AF65-F5344CB8AC3E}">
        <p14:creationId xmlns:p14="http://schemas.microsoft.com/office/powerpoint/2010/main" val="3896806280"/>
      </p:ext>
    </p:extLst>
  </p:cSld>
  <p:clrMapOvr>
    <a:masterClrMapping/>
  </p:clrMapOvr>
  <p:transition spd="slow">
    <p:pull dir="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Grp="1" noChangeArrowheads="1"/>
          </p:cNvSpPr>
          <p:nvPr>
            <p:ph type="body" idx="4294967295"/>
          </p:nvPr>
        </p:nvSpPr>
        <p:spPr>
          <a:xfrm>
            <a:off x="228600" y="914400"/>
            <a:ext cx="8686800" cy="4182533"/>
          </a:xfrm>
        </p:spPr>
        <p:txBody>
          <a:bodyPr/>
          <a:lstStyle/>
          <a:p>
            <a:pPr marL="0" indent="0">
              <a:spcBef>
                <a:spcPts val="600"/>
              </a:spcBef>
              <a:spcAft>
                <a:spcPts val="600"/>
              </a:spcAft>
              <a:buNone/>
            </a:pPr>
            <a:r>
              <a:rPr lang="en-US" sz="2400" dirty="0">
                <a:latin typeface="Calibri" panose="020F0502020204030204" pitchFamily="34" charset="0"/>
                <a:cs typeface="Calibri" panose="020F0502020204030204" pitchFamily="34" charset="0"/>
              </a:rPr>
              <a:t>Bidders are generally required to furnish bonds</a:t>
            </a:r>
            <a:r>
              <a:rPr lang="en-US" sz="2400" dirty="0">
                <a:solidFill>
                  <a:srgbClr val="92322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as an incentive to ensure that the successful bidder will fulfill the contract awarded.</a:t>
            </a:r>
          </a:p>
          <a:p>
            <a:pPr marL="398463" lvl="1" indent="-279400">
              <a:spcBef>
                <a:spcPts val="600"/>
              </a:spcBef>
              <a:spcAft>
                <a:spcPts val="600"/>
              </a:spcAft>
              <a:buClr>
                <a:srgbClr val="923222"/>
              </a:buClr>
              <a:buSzPct val="115000"/>
              <a:buFont typeface="Wingdings" panose="05000000000000000000" pitchFamily="2" charset="2"/>
              <a:buChar char="§"/>
            </a:pPr>
            <a:r>
              <a:rPr lang="en-US" sz="2400" b="1" u="sng" dirty="0">
                <a:latin typeface="Calibri" panose="020F0502020204030204" pitchFamily="34" charset="0"/>
                <a:cs typeface="Calibri" panose="020F0502020204030204" pitchFamily="34" charset="0"/>
              </a:rPr>
              <a:t>Bid Bond</a:t>
            </a:r>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is a debt secured by a bidder for the purpose of providing a guarantee that the successful bidder will accept the contract once awarded.  If not, the bond would be forfeited.</a:t>
            </a:r>
          </a:p>
        </p:txBody>
      </p:sp>
      <p:sp>
        <p:nvSpPr>
          <p:cNvPr id="9" name="Rectangle 2"/>
          <p:cNvSpPr>
            <a:spLocks noGrp="1" noChangeArrowheads="1"/>
          </p:cNvSpPr>
          <p:nvPr>
            <p:ph type="title" idx="4294967295"/>
          </p:nvPr>
        </p:nvSpPr>
        <p:spPr>
          <a:xfrm>
            <a:off x="228600" y="154516"/>
            <a:ext cx="8686800" cy="452967"/>
          </a:xfrm>
          <a:noFill/>
          <a:ln w="9525">
            <a:noFill/>
            <a:miter lim="800000"/>
            <a:headEnd/>
            <a:tailEnd/>
          </a:ln>
        </p:spPr>
        <p:txBody>
          <a:bodyPr vert="horz" wrap="square" lIns="92075" tIns="46038" rIns="92075" bIns="46038" numCol="1" anchor="ctr" anchorCtr="0" compatLnSpc="1">
            <a:prstTxWarp prst="textNoShape">
              <a:avLst/>
            </a:prstTxWarp>
          </a:bodyPr>
          <a:lstStyle/>
          <a:p>
            <a:pPr>
              <a:lnSpc>
                <a:spcPct val="80000"/>
              </a:lnSpc>
            </a:pPr>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Government &amp; Non-Profit Purchasing - Bonds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1732" y="3504635"/>
            <a:ext cx="4902201" cy="1525129"/>
          </a:xfrm>
          <a:prstGeom prst="rect">
            <a:avLst/>
          </a:prstGeom>
        </p:spPr>
      </p:pic>
      <p:sp>
        <p:nvSpPr>
          <p:cNvPr id="10" name="Rectangle 3"/>
          <p:cNvSpPr txBox="1">
            <a:spLocks noChangeArrowheads="1"/>
          </p:cNvSpPr>
          <p:nvPr/>
        </p:nvSpPr>
        <p:spPr bwMode="auto">
          <a:xfrm>
            <a:off x="228599" y="3086101"/>
            <a:ext cx="3903133" cy="2317749"/>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398463" lvl="1" indent="-279400">
              <a:spcBef>
                <a:spcPts val="600"/>
              </a:spcBef>
              <a:spcAft>
                <a:spcPts val="600"/>
              </a:spcAft>
              <a:buClr>
                <a:srgbClr val="923222"/>
              </a:buClr>
              <a:buSzPct val="115000"/>
              <a:buFont typeface="Wingdings" panose="05000000000000000000" pitchFamily="2" charset="2"/>
              <a:buChar char="§"/>
            </a:pPr>
            <a:r>
              <a:rPr lang="en-US" sz="2400" b="1" u="sng" kern="0" dirty="0">
                <a:latin typeface="Calibri" panose="020F0502020204030204" pitchFamily="34" charset="0"/>
                <a:cs typeface="Calibri" panose="020F0502020204030204" pitchFamily="34" charset="0"/>
              </a:rPr>
              <a:t>Performance Bond</a:t>
            </a:r>
            <a:r>
              <a:rPr lang="en-US" sz="2400" b="1" kern="0" dirty="0">
                <a:latin typeface="Calibri" panose="020F0502020204030204" pitchFamily="34" charset="0"/>
                <a:cs typeface="Calibri" panose="020F0502020204030204" pitchFamily="34" charset="0"/>
              </a:rPr>
              <a:t> </a:t>
            </a:r>
            <a:r>
              <a:rPr lang="en-US" sz="2400" b="1" kern="0" dirty="0">
                <a:solidFill>
                  <a:srgbClr val="92322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400" kern="0" dirty="0">
                <a:latin typeface="Calibri" panose="020F0502020204030204" pitchFamily="34" charset="0"/>
                <a:cs typeface="Calibri" panose="020F0502020204030204" pitchFamily="34" charset="0"/>
              </a:rPr>
              <a:t>is a debt secured by a bidder for the purpose of providing a guarantee that the work will be on time and meet specifications.</a:t>
            </a:r>
          </a:p>
        </p:txBody>
      </p:sp>
      <p:sp>
        <p:nvSpPr>
          <p:cNvPr id="11" name="Rectangle 3"/>
          <p:cNvSpPr txBox="1">
            <a:spLocks noChangeArrowheads="1"/>
          </p:cNvSpPr>
          <p:nvPr/>
        </p:nvSpPr>
        <p:spPr bwMode="auto">
          <a:xfrm>
            <a:off x="228600" y="5498196"/>
            <a:ext cx="8695265" cy="807354"/>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398463" lvl="1" indent="-279400">
              <a:spcBef>
                <a:spcPts val="600"/>
              </a:spcBef>
              <a:spcAft>
                <a:spcPts val="600"/>
              </a:spcAft>
              <a:buClr>
                <a:srgbClr val="923222"/>
              </a:buClr>
              <a:buSzPct val="115000"/>
              <a:buFont typeface="Wingdings" panose="05000000000000000000" pitchFamily="2" charset="2"/>
              <a:buChar char="§"/>
            </a:pPr>
            <a:r>
              <a:rPr lang="en-US" sz="2400" b="1" u="sng" kern="0" dirty="0">
                <a:latin typeface="Calibri" panose="020F0502020204030204" pitchFamily="34" charset="0"/>
                <a:cs typeface="Calibri" panose="020F0502020204030204" pitchFamily="34" charset="0"/>
              </a:rPr>
              <a:t>Payment Bond</a:t>
            </a:r>
            <a:r>
              <a:rPr lang="en-US" sz="2400" b="1" kern="0" dirty="0">
                <a:latin typeface="Calibri" panose="020F0502020204030204" pitchFamily="34" charset="0"/>
                <a:cs typeface="Calibri" panose="020F0502020204030204" pitchFamily="34" charset="0"/>
              </a:rPr>
              <a:t> </a:t>
            </a:r>
            <a:r>
              <a:rPr lang="en-US" sz="2400" kern="0" dirty="0">
                <a:latin typeface="Calibri" panose="020F0502020204030204" pitchFamily="34" charset="0"/>
                <a:cs typeface="Calibri" panose="020F0502020204030204" pitchFamily="34" charset="0"/>
              </a:rPr>
              <a:t>is a debt secured by a bidder for the purpose of providing protection against 3rd party liens not fulfilled by bidder</a:t>
            </a:r>
          </a:p>
        </p:txBody>
      </p:sp>
      <p:sp>
        <p:nvSpPr>
          <p:cNvPr id="4" name="Slide Number Placeholder 3"/>
          <p:cNvSpPr>
            <a:spLocks noGrp="1"/>
          </p:cNvSpPr>
          <p:nvPr>
            <p:ph type="sldNum" sz="quarter" idx="4"/>
          </p:nvPr>
        </p:nvSpPr>
        <p:spPr>
          <a:xfrm>
            <a:off x="8839200" y="6591300"/>
            <a:ext cx="193674" cy="174779"/>
          </a:xfrm>
        </p:spPr>
        <p:txBody>
          <a:bodyPr/>
          <a:lstStyle/>
          <a:p>
            <a:fld id="{E66AA3EA-0569-43EF-BBA3-83FDB109D582}" type="slidenum">
              <a:rPr lang="en-US" smtClean="0"/>
              <a:pPr/>
              <a:t>63</a:t>
            </a:fld>
            <a:endParaRPr lang="en-US" dirty="0"/>
          </a:p>
        </p:txBody>
      </p:sp>
    </p:spTree>
    <p:extLst>
      <p:ext uri="{BB962C8B-B14F-4D97-AF65-F5344CB8AC3E}">
        <p14:creationId xmlns:p14="http://schemas.microsoft.com/office/powerpoint/2010/main" val="1124320185"/>
      </p:ext>
    </p:extLst>
  </p:cSld>
  <p:clrMapOvr>
    <a:masterClrMapping/>
  </p:clrMapOvr>
  <p:transition spd="slow">
    <p:pull dir="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idx="4294967295"/>
          </p:nvPr>
        </p:nvSpPr>
        <p:spPr>
          <a:xfrm>
            <a:off x="228600" y="160866"/>
            <a:ext cx="8439150" cy="440267"/>
          </a:xfrm>
          <a:noFill/>
          <a:ln w="9525">
            <a:noFill/>
            <a:miter lim="800000"/>
            <a:headEnd/>
            <a:tailEnd/>
          </a:ln>
        </p:spPr>
        <p:txBody>
          <a:bodyPr vert="horz" wrap="square" lIns="92075" tIns="46038" rIns="92075" bIns="46038" numCol="1" anchor="ctr" anchorCtr="0" compatLnSpc="1">
            <a:prstTxWarp prst="textNoShape">
              <a:avLst/>
            </a:prstTxWarp>
          </a:bodyPr>
          <a:lstStyle/>
          <a:p>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Discussion Outline</a:t>
            </a:r>
          </a:p>
        </p:txBody>
      </p:sp>
      <p:sp>
        <p:nvSpPr>
          <p:cNvPr id="39939" name="Rectangle 3"/>
          <p:cNvSpPr>
            <a:spLocks noGrp="1" noChangeArrowheads="1"/>
          </p:cNvSpPr>
          <p:nvPr>
            <p:ph type="body" sz="half" idx="4294967295"/>
          </p:nvPr>
        </p:nvSpPr>
        <p:spPr>
          <a:xfrm>
            <a:off x="228600" y="914400"/>
            <a:ext cx="6858000" cy="5867400"/>
          </a:xfrm>
        </p:spPr>
        <p:txBody>
          <a:bodyPr/>
          <a:lstStyle/>
          <a:p>
            <a:pPr marL="514350" lvl="1" indent="-514350">
              <a:spcBef>
                <a:spcPts val="600"/>
              </a:spcBef>
              <a:spcAft>
                <a:spcPts val="1200"/>
              </a:spcAft>
              <a:buClr>
                <a:schemeClr val="bg1">
                  <a:lumMod val="85000"/>
                </a:schemeClr>
              </a:buClr>
              <a:buSzPct val="115000"/>
              <a:buFont typeface="+mj-lt"/>
              <a:buAutoNum type="arabicPeriod"/>
            </a:pPr>
            <a:r>
              <a:rPr lang="en-US" altLang="en-US" sz="28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Defining Procurement and Purchasing</a:t>
            </a:r>
          </a:p>
          <a:p>
            <a:pPr marL="514350" lvl="1" indent="-514350">
              <a:spcBef>
                <a:spcPts val="600"/>
              </a:spcBef>
              <a:spcAft>
                <a:spcPts val="1200"/>
              </a:spcAft>
              <a:buClr>
                <a:schemeClr val="bg1">
                  <a:lumMod val="85000"/>
                </a:schemeClr>
              </a:buClr>
              <a:buSzPct val="115000"/>
              <a:buFont typeface="+mj-lt"/>
              <a:buAutoNum type="arabicPeriod"/>
            </a:pPr>
            <a:r>
              <a:rPr lang="en-US" altLang="en-US" sz="28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The Basic Purchasing Process</a:t>
            </a:r>
          </a:p>
          <a:p>
            <a:pPr marL="514350" lvl="1" indent="-514350">
              <a:spcBef>
                <a:spcPts val="600"/>
              </a:spcBef>
              <a:spcAft>
                <a:spcPts val="1200"/>
              </a:spcAft>
              <a:buClr>
                <a:schemeClr val="bg1">
                  <a:lumMod val="85000"/>
                </a:schemeClr>
              </a:buClr>
              <a:buSzPct val="115000"/>
              <a:buFont typeface="+mj-lt"/>
              <a:buAutoNum type="arabicPeriod"/>
            </a:pPr>
            <a:r>
              <a:rPr lang="en-US" altLang="en-US" sz="28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Financial Significance of Purchasing</a:t>
            </a:r>
          </a:p>
          <a:p>
            <a:pPr marL="514350" lvl="1" indent="-514350">
              <a:spcBef>
                <a:spcPts val="600"/>
              </a:spcBef>
              <a:spcAft>
                <a:spcPts val="1200"/>
              </a:spcAft>
              <a:buClr>
                <a:schemeClr val="bg1">
                  <a:lumMod val="85000"/>
                </a:schemeClr>
              </a:buClr>
              <a:buSzPct val="115000"/>
              <a:buFont typeface="+mj-lt"/>
              <a:buAutoNum type="arabicPeriod"/>
            </a:pPr>
            <a:r>
              <a:rPr lang="en-US" altLang="en-US" sz="28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Make versus Buy Decision</a:t>
            </a:r>
          </a:p>
          <a:p>
            <a:pPr marL="514350" lvl="1" indent="-514350">
              <a:spcBef>
                <a:spcPts val="600"/>
              </a:spcBef>
              <a:spcAft>
                <a:spcPts val="1200"/>
              </a:spcAft>
              <a:buClr>
                <a:schemeClr val="bg1">
                  <a:lumMod val="85000"/>
                </a:schemeClr>
              </a:buClr>
              <a:buSzPct val="115000"/>
              <a:buFont typeface="+mj-lt"/>
              <a:buAutoNum type="arabicPeriod"/>
            </a:pPr>
            <a:r>
              <a:rPr lang="en-US" altLang="en-US" sz="28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Organization of Purchasing</a:t>
            </a:r>
          </a:p>
          <a:p>
            <a:pPr marL="514350" lvl="1" indent="-514350">
              <a:spcBef>
                <a:spcPts val="600"/>
              </a:spcBef>
              <a:spcAft>
                <a:spcPts val="1200"/>
              </a:spcAft>
              <a:buClr>
                <a:schemeClr val="bg1">
                  <a:lumMod val="85000"/>
                </a:schemeClr>
              </a:buClr>
              <a:buSzPct val="115000"/>
              <a:buFont typeface="+mj-lt"/>
              <a:buAutoNum type="arabicPeriod"/>
            </a:pPr>
            <a:r>
              <a:rPr lang="en-US" altLang="en-US" sz="28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International Purchasing</a:t>
            </a:r>
          </a:p>
          <a:p>
            <a:pPr marL="514350" lvl="1" indent="-514350">
              <a:spcBef>
                <a:spcPts val="600"/>
              </a:spcBef>
              <a:spcAft>
                <a:spcPts val="1200"/>
              </a:spcAft>
              <a:buClr>
                <a:schemeClr val="bg1">
                  <a:lumMod val="85000"/>
                </a:schemeClr>
              </a:buClr>
              <a:buSzPct val="115000"/>
              <a:buFont typeface="+mj-lt"/>
              <a:buAutoNum type="arabicPeriod"/>
            </a:pPr>
            <a:r>
              <a:rPr lang="en-US" altLang="en-US" sz="28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Government &amp; Non-Profit Purchasing</a:t>
            </a:r>
          </a:p>
          <a:p>
            <a:pPr marL="514350" lvl="1" indent="-514350">
              <a:spcBef>
                <a:spcPts val="600"/>
              </a:spcBef>
              <a:spcAft>
                <a:spcPts val="1200"/>
              </a:spcAft>
              <a:buClr>
                <a:srgbClr val="923222"/>
              </a:buClr>
              <a:buSzPct val="115000"/>
              <a:buFont typeface="+mj-lt"/>
              <a:buAutoNum type="arabicPeriod"/>
            </a:pPr>
            <a:r>
              <a:rPr lang="en-US" altLang="en-US" sz="2800" dirty="0">
                <a:latin typeface="Calibri" panose="020F0502020204030204" pitchFamily="34" charset="0"/>
                <a:ea typeface="ＭＳ Ｐゴシック" panose="020B0600070205080204" pitchFamily="34" charset="-128"/>
                <a:cs typeface="Times New Roman" panose="02020603050405020304" pitchFamily="18" charset="0"/>
              </a:rPr>
              <a:t>Assessing and Improving the Purchasing Function</a:t>
            </a:r>
          </a:p>
          <a:p>
            <a:pPr marL="347663" lvl="1" indent="-347663">
              <a:spcBef>
                <a:spcPts val="600"/>
              </a:spcBef>
              <a:spcAft>
                <a:spcPts val="1200"/>
              </a:spcAft>
              <a:buClr>
                <a:srgbClr val="923222"/>
              </a:buClr>
              <a:buSzPct val="115000"/>
              <a:buFont typeface="Wingdings" panose="05000000000000000000" pitchFamily="2" charset="2"/>
              <a:buChar char="§"/>
            </a:pPr>
            <a:endParaRPr lang="en-US" altLang="en-US" sz="2800" dirty="0">
              <a:latin typeface="Calibri" panose="020F0502020204030204" pitchFamily="34" charset="0"/>
              <a:ea typeface="ＭＳ Ｐゴシック" panose="020B0600070205080204" pitchFamily="34" charset="-128"/>
              <a:cs typeface="Times New Roman" panose="02020603050405020304" pitchFamily="18" charset="0"/>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924" t="3210" r="6195" b="3086"/>
          <a:stretch/>
        </p:blipFill>
        <p:spPr>
          <a:xfrm flipH="1">
            <a:off x="5892801" y="1539830"/>
            <a:ext cx="3022599" cy="4949584"/>
          </a:xfrm>
          <a:prstGeom prst="rect">
            <a:avLst/>
          </a:prstGeom>
        </p:spPr>
      </p:pic>
      <p:sp>
        <p:nvSpPr>
          <p:cNvPr id="4" name="Slide Number Placeholder 3"/>
          <p:cNvSpPr>
            <a:spLocks noGrp="1"/>
          </p:cNvSpPr>
          <p:nvPr>
            <p:ph type="sldNum" sz="quarter" idx="4"/>
          </p:nvPr>
        </p:nvSpPr>
        <p:spPr>
          <a:xfrm>
            <a:off x="8839200" y="6591300"/>
            <a:ext cx="193674" cy="174779"/>
          </a:xfrm>
        </p:spPr>
        <p:txBody>
          <a:bodyPr/>
          <a:lstStyle/>
          <a:p>
            <a:fld id="{E66AA3EA-0569-43EF-BBA3-83FDB109D582}" type="slidenum">
              <a:rPr lang="en-US" smtClean="0"/>
              <a:pPr/>
              <a:t>64</a:t>
            </a:fld>
            <a:endParaRPr lang="en-US" dirty="0"/>
          </a:p>
        </p:txBody>
      </p:sp>
    </p:spTree>
    <p:extLst>
      <p:ext uri="{BB962C8B-B14F-4D97-AF65-F5344CB8AC3E}">
        <p14:creationId xmlns:p14="http://schemas.microsoft.com/office/powerpoint/2010/main" val="4036133509"/>
      </p:ext>
    </p:extLst>
  </p:cSld>
  <p:clrMapOvr>
    <a:masterClrMapping/>
  </p:clrMapOvr>
  <p:transition spd="slow">
    <p:pull dir="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idx="4294967295"/>
          </p:nvPr>
        </p:nvSpPr>
        <p:spPr>
          <a:xfrm>
            <a:off x="228600" y="55033"/>
            <a:ext cx="8915399" cy="651933"/>
          </a:xfrm>
          <a:noFill/>
          <a:ln w="9525">
            <a:noFill/>
            <a:miter lim="800000"/>
            <a:headEnd/>
            <a:tailEnd/>
          </a:ln>
        </p:spPr>
        <p:txBody>
          <a:bodyPr vert="horz" wrap="square" lIns="92075" tIns="46038" rIns="92075" bIns="46038" numCol="1" anchor="ctr" anchorCtr="0" compatLnSpc="1">
            <a:prstTxWarp prst="textNoShape">
              <a:avLst/>
            </a:prstTxWarp>
          </a:body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cs typeface="Arial" charset="0"/>
              </a:rPr>
              <a:t>Assessing and Improving the Purchasing Function</a:t>
            </a:r>
            <a:endPar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endParaRPr>
          </a:p>
        </p:txBody>
      </p:sp>
      <p:sp>
        <p:nvSpPr>
          <p:cNvPr id="41987" name="Rectangle 3"/>
          <p:cNvSpPr>
            <a:spLocks noGrp="1" noChangeArrowheads="1"/>
          </p:cNvSpPr>
          <p:nvPr>
            <p:ph type="body" idx="4294967295"/>
          </p:nvPr>
        </p:nvSpPr>
        <p:spPr>
          <a:xfrm>
            <a:off x="228600" y="1239308"/>
            <a:ext cx="8686800" cy="4365625"/>
          </a:xfrm>
        </p:spPr>
        <p:txBody>
          <a:bodyPr/>
          <a:lstStyle/>
          <a:p>
            <a:pPr marL="0" lvl="1" indent="0">
              <a:spcBef>
                <a:spcPts val="1200"/>
              </a:spcBef>
              <a:spcAft>
                <a:spcPts val="2400"/>
              </a:spcAft>
              <a:buClr>
                <a:srgbClr val="923222"/>
              </a:buClr>
              <a:buSzPct val="115000"/>
              <a:buNone/>
              <a:tabLst>
                <a:tab pos="568325" algn="l"/>
              </a:tabLst>
            </a:pPr>
            <a:r>
              <a:rPr lang="en-US" altLang="en-US" sz="3200" kern="1200" dirty="0">
                <a:latin typeface="Calibri" panose="020F0502020204030204" pitchFamily="34" charset="0"/>
                <a:ea typeface="ＭＳ Ｐゴシック" panose="020B0600070205080204" pitchFamily="34" charset="-128"/>
                <a:cs typeface="Times New Roman" panose="02020603050405020304" pitchFamily="18" charset="0"/>
              </a:rPr>
              <a:t>The purchasing function is one of the most value-enhancing functions in any organization</a:t>
            </a:r>
          </a:p>
          <a:p>
            <a:pPr marL="347663" lvl="1" indent="-347663">
              <a:spcBef>
                <a:spcPts val="1200"/>
              </a:spcBef>
              <a:spcAft>
                <a:spcPts val="2400"/>
              </a:spcAft>
              <a:buClr>
                <a:srgbClr val="923222"/>
              </a:buClr>
              <a:buSzPct val="115000"/>
              <a:buFont typeface="Wingdings" panose="05000000000000000000" pitchFamily="2" charset="2"/>
              <a:buChar char="§"/>
              <a:tabLst>
                <a:tab pos="568325" algn="l"/>
              </a:tabLst>
            </a:pPr>
            <a:r>
              <a:rPr lang="en-US" altLang="en-US" sz="2800" b="1" kern="1200" dirty="0">
                <a:latin typeface="Calibri" panose="020F0502020204030204" pitchFamily="34" charset="0"/>
                <a:ea typeface="ＭＳ Ｐゴシック" panose="020B0600070205080204" pitchFamily="34" charset="-128"/>
                <a:cs typeface="Times New Roman" panose="02020603050405020304" pitchFamily="18" charset="0"/>
              </a:rPr>
              <a:t>It is preferable to periodically monitor the purchasing function’s performance against set standards, goals, and/or industry benchmarks.</a:t>
            </a:r>
          </a:p>
          <a:p>
            <a:pPr marL="347663" lvl="1" indent="-347663">
              <a:spcBef>
                <a:spcPts val="1200"/>
              </a:spcBef>
              <a:spcAft>
                <a:spcPts val="2400"/>
              </a:spcAft>
              <a:buClr>
                <a:srgbClr val="923222"/>
              </a:buClr>
              <a:buSzPct val="115000"/>
              <a:buFont typeface="Wingdings" panose="05000000000000000000" pitchFamily="2" charset="2"/>
              <a:buChar char="§"/>
              <a:tabLst>
                <a:tab pos="568325" algn="l"/>
              </a:tabLst>
            </a:pPr>
            <a:r>
              <a:rPr lang="en-US" altLang="en-US" sz="2800" kern="1200" dirty="0">
                <a:latin typeface="Calibri" panose="020F0502020204030204" pitchFamily="34" charset="0"/>
                <a:ea typeface="ＭＳ Ｐゴシック" panose="020B0600070205080204" pitchFamily="34" charset="-128"/>
                <a:cs typeface="Times New Roman" panose="02020603050405020304" pitchFamily="18" charset="0"/>
              </a:rPr>
              <a:t>Surveys or audits can be administered as self-assessments among purchasing staff as part of the annual evaluation process. </a:t>
            </a:r>
          </a:p>
        </p:txBody>
      </p:sp>
      <p:sp>
        <p:nvSpPr>
          <p:cNvPr id="4" name="Slide Number Placeholder 3"/>
          <p:cNvSpPr>
            <a:spLocks noGrp="1"/>
          </p:cNvSpPr>
          <p:nvPr>
            <p:ph type="sldNum" sz="quarter" idx="4"/>
          </p:nvPr>
        </p:nvSpPr>
        <p:spPr>
          <a:xfrm>
            <a:off x="8839200" y="6591300"/>
            <a:ext cx="193674" cy="174779"/>
          </a:xfrm>
        </p:spPr>
        <p:txBody>
          <a:bodyPr/>
          <a:lstStyle/>
          <a:p>
            <a:fld id="{E66AA3EA-0569-43EF-BBA3-83FDB109D582}" type="slidenum">
              <a:rPr lang="en-US" smtClean="0"/>
              <a:pPr/>
              <a:t>65</a:t>
            </a:fld>
            <a:endParaRPr lang="en-US" dirty="0"/>
          </a:p>
        </p:txBody>
      </p:sp>
    </p:spTree>
    <p:extLst>
      <p:ext uri="{BB962C8B-B14F-4D97-AF65-F5344CB8AC3E}">
        <p14:creationId xmlns:p14="http://schemas.microsoft.com/office/powerpoint/2010/main" val="672345489"/>
      </p:ext>
    </p:extLst>
  </p:cSld>
  <p:clrMapOvr>
    <a:masterClrMapping/>
  </p:clrMapOvr>
  <p:transition spd="slow">
    <p:pull dir="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a:xfrm>
            <a:off x="228600" y="186266"/>
            <a:ext cx="8439150" cy="389467"/>
          </a:xfrm>
          <a:noFill/>
          <a:ln w="9525">
            <a:noFill/>
            <a:miter lim="800000"/>
            <a:headEnd/>
            <a:tailEnd/>
          </a:ln>
        </p:spPr>
        <p:txBody>
          <a:bodyPr vert="horz" wrap="square" lIns="92075" tIns="46038" rIns="92075" bIns="46038" numCol="1" anchor="ctr" anchorCtr="0" compatLnSpc="1">
            <a:prstTxWarp prst="textNoShape">
              <a:avLst/>
            </a:prstTxWarp>
          </a:body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Benchmarking Successful Sourcing Practices </a:t>
            </a:r>
          </a:p>
        </p:txBody>
      </p:sp>
      <p:sp>
        <p:nvSpPr>
          <p:cNvPr id="39939" name="Rectangle 3"/>
          <p:cNvSpPr>
            <a:spLocks noGrp="1" noChangeArrowheads="1"/>
          </p:cNvSpPr>
          <p:nvPr>
            <p:ph type="body" idx="4294967295"/>
          </p:nvPr>
        </p:nvSpPr>
        <p:spPr>
          <a:xfrm>
            <a:off x="2514600" y="1053571"/>
            <a:ext cx="6400800" cy="2333095"/>
          </a:xfrm>
        </p:spPr>
        <p:txBody>
          <a:bodyPr/>
          <a:lstStyle/>
          <a:p>
            <a:pPr marL="0" lvl="1" indent="0">
              <a:spcBef>
                <a:spcPts val="2400"/>
              </a:spcBef>
              <a:spcAft>
                <a:spcPts val="0"/>
              </a:spcAft>
              <a:buClr>
                <a:srgbClr val="923222"/>
              </a:buClr>
              <a:buSzPct val="115000"/>
              <a:buNone/>
            </a:pPr>
            <a:r>
              <a:rPr lang="en-US" altLang="en-US" sz="2400" b="1" kern="1200"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Benchmarking</a:t>
            </a:r>
            <a:r>
              <a:rPr lang="en-US" altLang="en-US" sz="2400" kern="1200" dirty="0">
                <a:latin typeface="Calibri" panose="020F0502020204030204" pitchFamily="34" charset="0"/>
                <a:ea typeface="ＭＳ Ｐゴシック" panose="020B0600070205080204" pitchFamily="34" charset="-128"/>
                <a:cs typeface="Times New Roman" panose="02020603050405020304" pitchFamily="18" charset="0"/>
              </a:rPr>
              <a:t>: is a process of measuring the performance of a company's products, services, or processes against those of another business considered to be the best in the industry, aka “best in class.” </a:t>
            </a:r>
          </a:p>
          <a:p>
            <a:pPr marL="0" lvl="1" indent="0">
              <a:spcBef>
                <a:spcPts val="1800"/>
              </a:spcBef>
              <a:spcAft>
                <a:spcPts val="1200"/>
              </a:spcAft>
              <a:buClr>
                <a:srgbClr val="923222"/>
              </a:buClr>
              <a:buSzPct val="115000"/>
              <a:buNone/>
            </a:pPr>
            <a:r>
              <a:rPr lang="en-US" altLang="en-US" sz="2400" kern="1200" dirty="0">
                <a:latin typeface="Calibri" panose="020F0502020204030204" pitchFamily="34" charset="0"/>
                <a:ea typeface="ＭＳ Ｐゴシック" panose="020B0600070205080204" pitchFamily="34" charset="-128"/>
                <a:cs typeface="Times New Roman" panose="02020603050405020304" pitchFamily="18" charset="0"/>
              </a:rPr>
              <a:t>The point of benchmarking is to identify internal opportunities for improvement.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19" y="999064"/>
            <a:ext cx="1960881" cy="3268135"/>
          </a:xfrm>
          <a:prstGeom prst="rect">
            <a:avLst/>
          </a:prstGeom>
        </p:spPr>
      </p:pic>
      <p:sp>
        <p:nvSpPr>
          <p:cNvPr id="3" name="Rectangle 2"/>
          <p:cNvSpPr/>
          <p:nvPr/>
        </p:nvSpPr>
        <p:spPr>
          <a:xfrm>
            <a:off x="228600" y="4193050"/>
            <a:ext cx="8686800" cy="2369880"/>
          </a:xfrm>
          <a:prstGeom prst="rect">
            <a:avLst/>
          </a:prstGeom>
        </p:spPr>
        <p:txBody>
          <a:bodyPr wrap="square">
            <a:spAutoFit/>
          </a:bodyPr>
          <a:lstStyle/>
          <a:p>
            <a:pPr marL="347663" lvl="1" indent="-347663">
              <a:spcBef>
                <a:spcPts val="3600"/>
              </a:spcBef>
              <a:spcAft>
                <a:spcPts val="1200"/>
              </a:spcAft>
              <a:buClr>
                <a:srgbClr val="923222"/>
              </a:buClr>
              <a:buSzPct val="115000"/>
              <a:buFont typeface="Wingdings" panose="05000000000000000000" pitchFamily="2" charset="2"/>
              <a:buChar char="§"/>
              <a:tabLst>
                <a:tab pos="568325" algn="l"/>
              </a:tabLst>
            </a:pPr>
            <a:r>
              <a:rPr lang="en-US" altLang="en-US" dirty="0">
                <a:latin typeface="Calibri" panose="020F0502020204030204" pitchFamily="34" charset="0"/>
                <a:ea typeface="ＭＳ Ｐゴシック" panose="020B0600070205080204" pitchFamily="34" charset="-128"/>
                <a:cs typeface="Times New Roman" panose="02020603050405020304" pitchFamily="18" charset="0"/>
              </a:rPr>
              <a:t>Resources for learning about and implementing sourcing practices:</a:t>
            </a:r>
          </a:p>
          <a:p>
            <a:pPr marL="896938" lvl="1" indent="-381000" eaLnBrk="0" hangingPunct="0">
              <a:spcBef>
                <a:spcPct val="50000"/>
              </a:spcBef>
              <a:buClr>
                <a:srgbClr val="923222"/>
              </a:buClr>
              <a:buSzPct val="115000"/>
              <a:buFont typeface="Symbol" pitchFamily="18" charset="2"/>
              <a:buChar char="-"/>
              <a:tabLst>
                <a:tab pos="568325" algn="l"/>
              </a:tabLst>
            </a:pPr>
            <a:r>
              <a:rPr lang="en-US" altLang="en-US" sz="2000" dirty="0">
                <a:latin typeface="Calibri" panose="020F0502020204030204" pitchFamily="34" charset="0"/>
                <a:ea typeface="ＭＳ Ｐゴシック" panose="020B0600070205080204" pitchFamily="34" charset="-128"/>
                <a:cs typeface="Times New Roman" panose="02020603050405020304" pitchFamily="18" charset="0"/>
              </a:rPr>
              <a:t>The Center for Advanced Purchasing Studies. </a:t>
            </a:r>
          </a:p>
          <a:p>
            <a:pPr marL="896938" lvl="1" indent="-381000" eaLnBrk="0" hangingPunct="0">
              <a:spcBef>
                <a:spcPct val="50000"/>
              </a:spcBef>
              <a:buClr>
                <a:srgbClr val="923222"/>
              </a:buClr>
              <a:buSzPct val="115000"/>
              <a:buFont typeface="Symbol" pitchFamily="18" charset="2"/>
              <a:buChar char="-"/>
              <a:tabLst>
                <a:tab pos="568325" algn="l"/>
              </a:tabLst>
            </a:pPr>
            <a:r>
              <a:rPr lang="en-US" altLang="en-US" sz="2000" dirty="0">
                <a:latin typeface="Calibri" panose="020F0502020204030204" pitchFamily="34" charset="0"/>
                <a:ea typeface="ＭＳ Ｐゴシック" panose="020B0600070205080204" pitchFamily="34" charset="-128"/>
                <a:cs typeface="Times New Roman" panose="02020603050405020304" pitchFamily="18" charset="0"/>
              </a:rPr>
              <a:t>Council of Supply Chain Management Professionals (CSCMP)</a:t>
            </a:r>
          </a:p>
          <a:p>
            <a:pPr marL="896938" lvl="1" indent="-381000" eaLnBrk="0" hangingPunct="0">
              <a:spcBef>
                <a:spcPct val="50000"/>
              </a:spcBef>
              <a:buClr>
                <a:srgbClr val="923222"/>
              </a:buClr>
              <a:buSzPct val="115000"/>
              <a:buFont typeface="Symbol" pitchFamily="18" charset="2"/>
              <a:buChar char="-"/>
              <a:tabLst>
                <a:tab pos="568325" algn="l"/>
              </a:tabLst>
            </a:pPr>
            <a:r>
              <a:rPr lang="en-US" altLang="en-US" sz="2000" dirty="0">
                <a:latin typeface="Calibri" panose="020F0502020204030204" pitchFamily="34" charset="0"/>
                <a:ea typeface="ＭＳ Ｐゴシック" panose="020B0600070205080204" pitchFamily="34" charset="-128"/>
                <a:cs typeface="Times New Roman" panose="02020603050405020304" pitchFamily="18" charset="0"/>
              </a:rPr>
              <a:t>Institute of Supply Management (ISM) </a:t>
            </a:r>
          </a:p>
        </p:txBody>
      </p:sp>
      <p:sp>
        <p:nvSpPr>
          <p:cNvPr id="6" name="Slide Number Placeholder 5"/>
          <p:cNvSpPr>
            <a:spLocks noGrp="1"/>
          </p:cNvSpPr>
          <p:nvPr>
            <p:ph type="sldNum" sz="quarter" idx="4"/>
          </p:nvPr>
        </p:nvSpPr>
        <p:spPr>
          <a:xfrm>
            <a:off x="8839200" y="6591300"/>
            <a:ext cx="193674" cy="174779"/>
          </a:xfrm>
        </p:spPr>
        <p:txBody>
          <a:bodyPr/>
          <a:lstStyle/>
          <a:p>
            <a:fld id="{E66AA3EA-0569-43EF-BBA3-83FDB109D582}" type="slidenum">
              <a:rPr lang="en-US" smtClean="0"/>
              <a:pPr/>
              <a:t>66</a:t>
            </a:fld>
            <a:endParaRPr lang="en-US" dirty="0"/>
          </a:p>
        </p:txBody>
      </p:sp>
    </p:spTree>
    <p:extLst>
      <p:ext uri="{BB962C8B-B14F-4D97-AF65-F5344CB8AC3E}">
        <p14:creationId xmlns:p14="http://schemas.microsoft.com/office/powerpoint/2010/main" val="368756167"/>
      </p:ext>
    </p:extLst>
  </p:cSld>
  <p:clrMapOvr>
    <a:masterClrMapping/>
  </p:clrMapOvr>
  <p:transition spd="slow">
    <p:pull dir="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Grp="1" noChangeArrowheads="1"/>
          </p:cNvSpPr>
          <p:nvPr>
            <p:ph type="body" sz="half" idx="4294967295"/>
          </p:nvPr>
        </p:nvSpPr>
        <p:spPr>
          <a:xfrm>
            <a:off x="4834467" y="1774924"/>
            <a:ext cx="4309533" cy="4625876"/>
          </a:xfrm>
        </p:spPr>
        <p:txBody>
          <a:bodyPr/>
          <a:lstStyle/>
          <a:p>
            <a:pPr marL="457200" indent="-457200">
              <a:spcBef>
                <a:spcPts val="1200"/>
              </a:spcBef>
              <a:spcAft>
                <a:spcPts val="1200"/>
              </a:spcAft>
              <a:buClr>
                <a:srgbClr val="923222"/>
              </a:buClr>
              <a:buSzPct val="110000"/>
              <a:buFont typeface="+mj-lt"/>
              <a:buAutoNum type="arabicPeriod" startAt="6"/>
            </a:pP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Participating in value engineering efforts</a:t>
            </a:r>
          </a:p>
          <a:p>
            <a:pPr marL="457200" indent="-457200">
              <a:spcBef>
                <a:spcPts val="1200"/>
              </a:spcBef>
              <a:spcAft>
                <a:spcPts val="1200"/>
              </a:spcAft>
              <a:buClr>
                <a:srgbClr val="923222"/>
              </a:buClr>
              <a:buSzPct val="110000"/>
              <a:buFontTx/>
              <a:buAutoNum type="arabicPeriod" startAt="6"/>
            </a:pP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Creating ESI initiatives</a:t>
            </a:r>
          </a:p>
          <a:p>
            <a:pPr marL="457200" indent="-457200">
              <a:spcBef>
                <a:spcPts val="1200"/>
              </a:spcBef>
              <a:spcAft>
                <a:spcPts val="1200"/>
              </a:spcAft>
              <a:buClr>
                <a:srgbClr val="923222"/>
              </a:buClr>
              <a:buSzPct val="110000"/>
              <a:buFontTx/>
              <a:buAutoNum type="arabicPeriod" startAt="6"/>
            </a:pP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Contributing to new product development</a:t>
            </a:r>
          </a:p>
          <a:p>
            <a:pPr marL="457200" indent="-457200">
              <a:spcBef>
                <a:spcPts val="1200"/>
              </a:spcBef>
              <a:spcAft>
                <a:spcPts val="1200"/>
              </a:spcAft>
              <a:buClr>
                <a:srgbClr val="923222"/>
              </a:buClr>
              <a:buSzPct val="110000"/>
              <a:buFontTx/>
              <a:buAutoNum type="arabicPeriod" startAt="6"/>
            </a:pP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Improving time to market</a:t>
            </a:r>
          </a:p>
          <a:p>
            <a:pPr marL="457200" indent="-457200">
              <a:spcBef>
                <a:spcPts val="1200"/>
              </a:spcBef>
              <a:spcAft>
                <a:spcPts val="1200"/>
              </a:spcAft>
              <a:buClr>
                <a:srgbClr val="923222"/>
              </a:buClr>
              <a:buSzPct val="110000"/>
              <a:buFontTx/>
              <a:buAutoNum type="arabicPeriod" startAt="6"/>
            </a:pP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Participating in, and leading, multifunctional teams</a:t>
            </a:r>
          </a:p>
        </p:txBody>
      </p:sp>
      <p:sp>
        <p:nvSpPr>
          <p:cNvPr id="44036" name="Rectangle 4"/>
          <p:cNvSpPr>
            <a:spLocks noGrp="1" noChangeArrowheads="1"/>
          </p:cNvSpPr>
          <p:nvPr>
            <p:ph type="body" sz="half" idx="4294967295"/>
          </p:nvPr>
        </p:nvSpPr>
        <p:spPr>
          <a:xfrm>
            <a:off x="228599" y="1774923"/>
            <a:ext cx="4529667" cy="4570659"/>
          </a:xfrm>
        </p:spPr>
        <p:txBody>
          <a:bodyPr/>
          <a:lstStyle/>
          <a:p>
            <a:pPr marL="457200" indent="-457200">
              <a:spcBef>
                <a:spcPts val="1200"/>
              </a:spcBef>
              <a:spcAft>
                <a:spcPts val="1200"/>
              </a:spcAft>
              <a:buClr>
                <a:srgbClr val="923222"/>
              </a:buClr>
              <a:buSzPct val="110000"/>
              <a:buFont typeface="+mj-lt"/>
              <a:buAutoNum type="arabicPeriod"/>
            </a:pP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Optimizing the supply base</a:t>
            </a:r>
          </a:p>
          <a:p>
            <a:pPr marL="457200" indent="-457200">
              <a:spcBef>
                <a:spcPts val="1200"/>
              </a:spcBef>
              <a:spcAft>
                <a:spcPts val="1200"/>
              </a:spcAft>
              <a:buClr>
                <a:srgbClr val="923222"/>
              </a:buClr>
              <a:buSzPct val="110000"/>
              <a:buFontTx/>
              <a:buAutoNum type="arabicPeriod"/>
            </a:pP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Utilizing e-procurement</a:t>
            </a:r>
          </a:p>
          <a:p>
            <a:pPr marL="457200" indent="-457200">
              <a:spcBef>
                <a:spcPts val="1200"/>
              </a:spcBef>
              <a:spcAft>
                <a:spcPts val="1200"/>
              </a:spcAft>
              <a:buClr>
                <a:srgbClr val="923222"/>
              </a:buClr>
              <a:buSzPct val="110000"/>
              <a:buFont typeface="+mj-lt"/>
              <a:buAutoNum type="arabicPeriod"/>
            </a:pP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Furthering supplier integration</a:t>
            </a:r>
          </a:p>
          <a:p>
            <a:pPr marL="457200" indent="-457200">
              <a:spcBef>
                <a:spcPts val="1200"/>
              </a:spcBef>
              <a:spcAft>
                <a:spcPts val="1200"/>
              </a:spcAft>
              <a:buClr>
                <a:srgbClr val="923222"/>
              </a:buClr>
              <a:buSzPct val="110000"/>
              <a:buFont typeface="+mj-lt"/>
              <a:buAutoNum type="arabicPeriod"/>
            </a:pP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Initiating supplier cost reduction programs</a:t>
            </a:r>
          </a:p>
          <a:p>
            <a:pPr marL="457200" indent="-457200">
              <a:spcBef>
                <a:spcPts val="1200"/>
              </a:spcBef>
              <a:spcAft>
                <a:spcPts val="1200"/>
              </a:spcAft>
              <a:buClr>
                <a:srgbClr val="923222"/>
              </a:buClr>
              <a:buSzPct val="110000"/>
              <a:buFont typeface="+mj-lt"/>
              <a:buAutoNum type="arabicPeriod"/>
            </a:pP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Creation of strategic alliances</a:t>
            </a:r>
          </a:p>
        </p:txBody>
      </p:sp>
      <p:sp>
        <p:nvSpPr>
          <p:cNvPr id="44037" name="Text Box 5"/>
          <p:cNvSpPr txBox="1">
            <a:spLocks noChangeArrowheads="1"/>
          </p:cNvSpPr>
          <p:nvPr/>
        </p:nvSpPr>
        <p:spPr bwMode="auto">
          <a:xfrm>
            <a:off x="228600" y="1034256"/>
            <a:ext cx="8118475"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lnSpc>
                <a:spcPct val="90000"/>
              </a:lnSpc>
              <a:spcBef>
                <a:spcPct val="20000"/>
              </a:spcBef>
            </a:pPr>
            <a:r>
              <a:rPr lang="en-US" altLang="en-US" sz="2800" b="1" u="sng" dirty="0">
                <a:latin typeface="Calibri" panose="020F0502020204030204" pitchFamily="34" charset="0"/>
                <a:cs typeface="Times New Roman" panose="02020603050405020304" pitchFamily="18" charset="0"/>
              </a:rPr>
              <a:t>Example</a:t>
            </a:r>
            <a:r>
              <a:rPr lang="en-US" altLang="en-US" sz="2800" b="1" dirty="0">
                <a:latin typeface="Calibri" panose="020F0502020204030204" pitchFamily="34" charset="0"/>
                <a:cs typeface="Times New Roman" panose="02020603050405020304" pitchFamily="18" charset="0"/>
              </a:rPr>
              <a:t> Assessment Criteria:</a:t>
            </a:r>
            <a:endParaRPr lang="en-US" altLang="en-US" sz="2800" dirty="0">
              <a:latin typeface="Calibri" panose="020F0502020204030204" pitchFamily="34" charset="0"/>
            </a:endParaRPr>
          </a:p>
        </p:txBody>
      </p:sp>
      <p:sp>
        <p:nvSpPr>
          <p:cNvPr id="6" name="Rectangle 2"/>
          <p:cNvSpPr>
            <a:spLocks noGrp="1" noChangeArrowheads="1"/>
          </p:cNvSpPr>
          <p:nvPr>
            <p:ph type="title" idx="4294967295"/>
          </p:nvPr>
        </p:nvSpPr>
        <p:spPr>
          <a:xfrm>
            <a:off x="228600" y="67733"/>
            <a:ext cx="8915399" cy="626533"/>
          </a:xfrm>
          <a:noFill/>
          <a:ln w="9525">
            <a:noFill/>
            <a:miter lim="800000"/>
            <a:headEnd/>
            <a:tailEnd/>
          </a:ln>
        </p:spPr>
        <p:txBody>
          <a:bodyPr vert="horz" wrap="square" lIns="92075" tIns="46038" rIns="92075" bIns="46038" numCol="1" anchor="ctr" anchorCtr="0" compatLnSpc="1">
            <a:prstTxWarp prst="textNoShape">
              <a:avLst/>
            </a:prstTxWarp>
          </a:body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Assessing and Improving the Purchasing Function</a:t>
            </a:r>
            <a:endParaRPr lang="en-US" altLang="en-US" sz="2000" b="0" i="1" kern="1200" dirty="0">
              <a:solidFill>
                <a:srgbClr val="923222"/>
              </a:solidFill>
              <a:latin typeface="Calibri" panose="020F0502020204030204" pitchFamily="34" charset="0"/>
              <a:ea typeface="+mn-ea"/>
              <a:cs typeface="Arial" charset="0"/>
            </a:endParaRPr>
          </a:p>
        </p:txBody>
      </p:sp>
      <p:sp>
        <p:nvSpPr>
          <p:cNvPr id="4" name="Slide Number Placeholder 3"/>
          <p:cNvSpPr>
            <a:spLocks noGrp="1"/>
          </p:cNvSpPr>
          <p:nvPr>
            <p:ph type="sldNum" sz="quarter" idx="4"/>
          </p:nvPr>
        </p:nvSpPr>
        <p:spPr>
          <a:xfrm>
            <a:off x="8839200" y="6591300"/>
            <a:ext cx="193674" cy="174779"/>
          </a:xfrm>
        </p:spPr>
        <p:txBody>
          <a:bodyPr/>
          <a:lstStyle/>
          <a:p>
            <a:fld id="{E66AA3EA-0569-43EF-BBA3-83FDB109D582}" type="slidenum">
              <a:rPr lang="en-US" smtClean="0"/>
              <a:pPr/>
              <a:t>67</a:t>
            </a:fld>
            <a:endParaRPr lang="en-US" dirty="0"/>
          </a:p>
        </p:txBody>
      </p:sp>
    </p:spTree>
    <p:extLst>
      <p:ext uri="{BB962C8B-B14F-4D97-AF65-F5344CB8AC3E}">
        <p14:creationId xmlns:p14="http://schemas.microsoft.com/office/powerpoint/2010/main" val="2133572797"/>
      </p:ext>
    </p:extLst>
  </p:cSld>
  <p:clrMapOvr>
    <a:masterClrMapping/>
  </p:clrMapOvr>
  <p:transition spd="slow">
    <p:pull dir="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idx="4294967295"/>
          </p:nvPr>
        </p:nvSpPr>
        <p:spPr>
          <a:xfrm>
            <a:off x="228600" y="67733"/>
            <a:ext cx="8915399" cy="626533"/>
          </a:xfrm>
          <a:noFill/>
          <a:ln w="9525">
            <a:noFill/>
            <a:miter lim="800000"/>
            <a:headEnd/>
            <a:tailEnd/>
          </a:ln>
        </p:spPr>
        <p:txBody>
          <a:bodyPr vert="horz" wrap="square" lIns="92075" tIns="46038" rIns="92075" bIns="46038" numCol="1" anchor="ctr" anchorCtr="0" compatLnSpc="1">
            <a:prstTxWarp prst="textNoShape">
              <a:avLst/>
            </a:prstTxWarp>
          </a:body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Assessing and Improving the Purchasing Function</a:t>
            </a:r>
            <a:endParaRPr lang="en-US" altLang="en-US" sz="2000" b="0" i="1" kern="1200" dirty="0">
              <a:solidFill>
                <a:srgbClr val="923222"/>
              </a:solidFill>
              <a:latin typeface="Calibri" panose="020F0502020204030204" pitchFamily="34" charset="0"/>
              <a:ea typeface="+mn-ea"/>
              <a:cs typeface="Arial" charset="0"/>
            </a:endParaRPr>
          </a:p>
        </p:txBody>
      </p:sp>
      <p:sp>
        <p:nvSpPr>
          <p:cNvPr id="43011" name="Rectangle 3"/>
          <p:cNvSpPr>
            <a:spLocks noGrp="1" noChangeArrowheads="1"/>
          </p:cNvSpPr>
          <p:nvPr>
            <p:ph type="body" sz="half" idx="4294967295"/>
          </p:nvPr>
        </p:nvSpPr>
        <p:spPr>
          <a:xfrm>
            <a:off x="228600" y="2506132"/>
            <a:ext cx="4555067" cy="4199467"/>
          </a:xfrm>
        </p:spPr>
        <p:txBody>
          <a:bodyPr/>
          <a:lstStyle/>
          <a:p>
            <a:pPr marL="457200" indent="-457200">
              <a:spcBef>
                <a:spcPts val="1200"/>
              </a:spcBef>
              <a:spcAft>
                <a:spcPts val="1800"/>
              </a:spcAft>
              <a:buClr>
                <a:srgbClr val="923222"/>
              </a:buClr>
              <a:buSzPct val="110000"/>
              <a:buFontTx/>
              <a:buAutoNum type="arabicPeriod"/>
            </a:pP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Interpersonal communication</a:t>
            </a:r>
          </a:p>
          <a:p>
            <a:pPr marL="457200" indent="-457200">
              <a:spcBef>
                <a:spcPts val="1200"/>
              </a:spcBef>
              <a:spcAft>
                <a:spcPts val="1800"/>
              </a:spcAft>
              <a:buClr>
                <a:srgbClr val="923222"/>
              </a:buClr>
              <a:buSzPct val="110000"/>
              <a:buFontTx/>
              <a:buAutoNum type="arabicPeriod"/>
            </a:pP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Ability to make decisions</a:t>
            </a:r>
          </a:p>
          <a:p>
            <a:pPr marL="457200" indent="-457200">
              <a:spcBef>
                <a:spcPts val="1200"/>
              </a:spcBef>
              <a:spcAft>
                <a:spcPts val="1800"/>
              </a:spcAft>
              <a:buClr>
                <a:srgbClr val="923222"/>
              </a:buClr>
              <a:buSzPct val="110000"/>
              <a:buFontTx/>
              <a:buAutoNum type="arabicPeriod"/>
            </a:pP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Ability to work in teams</a:t>
            </a:r>
          </a:p>
          <a:p>
            <a:pPr marL="457200" indent="-457200">
              <a:spcBef>
                <a:spcPts val="1200"/>
              </a:spcBef>
              <a:spcAft>
                <a:spcPts val="1800"/>
              </a:spcAft>
              <a:buClr>
                <a:srgbClr val="923222"/>
              </a:buClr>
              <a:buSzPct val="110000"/>
              <a:buFontTx/>
              <a:buAutoNum type="arabicPeriod"/>
            </a:pP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Analytical skills</a:t>
            </a:r>
          </a:p>
          <a:p>
            <a:pPr marL="457200" indent="-457200">
              <a:spcBef>
                <a:spcPts val="1200"/>
              </a:spcBef>
              <a:spcAft>
                <a:spcPts val="1800"/>
              </a:spcAft>
              <a:buClr>
                <a:srgbClr val="923222"/>
              </a:buClr>
              <a:buSzPct val="110000"/>
              <a:buFontTx/>
              <a:buAutoNum type="arabicPeriod"/>
            </a:pP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Negotiation skills</a:t>
            </a:r>
          </a:p>
        </p:txBody>
      </p:sp>
      <p:sp>
        <p:nvSpPr>
          <p:cNvPr id="43012" name="Rectangle 4"/>
          <p:cNvSpPr>
            <a:spLocks noGrp="1" noChangeArrowheads="1"/>
          </p:cNvSpPr>
          <p:nvPr>
            <p:ph type="body" sz="half" idx="4294967295"/>
          </p:nvPr>
        </p:nvSpPr>
        <p:spPr>
          <a:xfrm>
            <a:off x="4986867" y="2506132"/>
            <a:ext cx="4157133" cy="4199467"/>
          </a:xfrm>
        </p:spPr>
        <p:txBody>
          <a:bodyPr/>
          <a:lstStyle/>
          <a:p>
            <a:pPr marL="457200" indent="-457200">
              <a:spcBef>
                <a:spcPts val="1200"/>
              </a:spcBef>
              <a:spcAft>
                <a:spcPts val="1800"/>
              </a:spcAft>
              <a:buClr>
                <a:srgbClr val="923222"/>
              </a:buClr>
              <a:buSzPct val="110000"/>
              <a:buFont typeface="+mj-lt"/>
              <a:buAutoNum type="arabicPeriod" startAt="6"/>
            </a:pP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Customer focus</a:t>
            </a:r>
          </a:p>
          <a:p>
            <a:pPr marL="457200" indent="-457200">
              <a:spcBef>
                <a:spcPts val="1200"/>
              </a:spcBef>
              <a:spcAft>
                <a:spcPts val="1800"/>
              </a:spcAft>
              <a:buClr>
                <a:srgbClr val="923222"/>
              </a:buClr>
              <a:buSzPct val="110000"/>
              <a:buFont typeface="+mj-lt"/>
              <a:buAutoNum type="arabicPeriod" startAt="6"/>
            </a:pP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Ability to manage change</a:t>
            </a:r>
          </a:p>
          <a:p>
            <a:pPr marL="457200" indent="-457200">
              <a:spcBef>
                <a:spcPts val="1200"/>
              </a:spcBef>
              <a:spcAft>
                <a:spcPts val="1800"/>
              </a:spcAft>
              <a:buClr>
                <a:srgbClr val="923222"/>
              </a:buClr>
              <a:buSzPct val="110000"/>
              <a:buFont typeface="+mj-lt"/>
              <a:buAutoNum type="arabicPeriod" startAt="6"/>
            </a:pP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Influencing and persuasion skills</a:t>
            </a:r>
          </a:p>
          <a:p>
            <a:pPr marL="457200" indent="-457200">
              <a:spcBef>
                <a:spcPts val="1200"/>
              </a:spcBef>
              <a:spcAft>
                <a:spcPts val="1800"/>
              </a:spcAft>
              <a:buClr>
                <a:srgbClr val="923222"/>
              </a:buClr>
              <a:buSzPct val="110000"/>
              <a:buFont typeface="+mj-lt"/>
              <a:buAutoNum type="arabicPeriod" startAt="6"/>
            </a:pP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Strategic skills</a:t>
            </a:r>
          </a:p>
          <a:p>
            <a:pPr marL="457200" indent="-457200">
              <a:spcBef>
                <a:spcPts val="1200"/>
              </a:spcBef>
              <a:spcAft>
                <a:spcPts val="1800"/>
              </a:spcAft>
              <a:buClr>
                <a:srgbClr val="923222"/>
              </a:buClr>
              <a:buSzPct val="110000"/>
              <a:buFont typeface="+mj-lt"/>
              <a:buAutoNum type="arabicPeriod" startAt="6"/>
            </a:pPr>
            <a:r>
              <a:rPr lang="en-US" altLang="en-US" sz="2400" dirty="0">
                <a:latin typeface="Calibri" panose="020F0502020204030204" pitchFamily="34" charset="0"/>
                <a:ea typeface="ＭＳ Ｐゴシック" panose="020B0600070205080204" pitchFamily="34" charset="-128"/>
                <a:cs typeface="Times New Roman" panose="02020603050405020304" pitchFamily="18" charset="0"/>
              </a:rPr>
              <a:t>Understanding business conditions </a:t>
            </a:r>
          </a:p>
          <a:p>
            <a:pPr marL="457200" indent="-457200">
              <a:spcBef>
                <a:spcPts val="1200"/>
              </a:spcBef>
              <a:spcAft>
                <a:spcPts val="1800"/>
              </a:spcAft>
            </a:pPr>
            <a:endParaRPr lang="en-US" altLang="en-US" sz="2400" dirty="0">
              <a:latin typeface="Calibri" panose="020F0502020204030204" pitchFamily="34" charset="0"/>
              <a:ea typeface="ＭＳ Ｐゴシック" panose="020B0600070205080204" pitchFamily="34" charset="-128"/>
            </a:endParaRPr>
          </a:p>
        </p:txBody>
      </p:sp>
      <p:sp>
        <p:nvSpPr>
          <p:cNvPr id="43013" name="Text Box 5"/>
          <p:cNvSpPr txBox="1">
            <a:spLocks noChangeArrowheads="1"/>
          </p:cNvSpPr>
          <p:nvPr/>
        </p:nvSpPr>
        <p:spPr bwMode="auto">
          <a:xfrm>
            <a:off x="228600" y="939105"/>
            <a:ext cx="86868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spcBef>
                <a:spcPts val="600"/>
              </a:spcBef>
              <a:spcAft>
                <a:spcPts val="600"/>
              </a:spcAft>
            </a:pPr>
            <a:r>
              <a:rPr lang="en-US" altLang="en-US" sz="2800" b="1" dirty="0">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Skill set requirements of purchasing professionals</a:t>
            </a:r>
            <a:r>
              <a:rPr lang="en-US" altLang="en-US" sz="2800" dirty="0">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 </a:t>
            </a:r>
            <a:r>
              <a:rPr lang="en-US" altLang="en-US" sz="2800" dirty="0">
                <a:latin typeface="Calibri" panose="020F0502020204030204" pitchFamily="34" charset="0"/>
                <a:cs typeface="Times New Roman" panose="02020603050405020304" pitchFamily="18" charset="0"/>
              </a:rPr>
              <a:t>have been changing.  Purchasing personnel must today exhibit world-class skills such as:</a:t>
            </a:r>
            <a:endParaRPr lang="en-US" altLang="en-US" sz="2800" dirty="0">
              <a:latin typeface="Calibri" panose="020F0502020204030204" pitchFamily="34" charset="0"/>
            </a:endParaRPr>
          </a:p>
        </p:txBody>
      </p:sp>
      <p:sp>
        <p:nvSpPr>
          <p:cNvPr id="4" name="Slide Number Placeholder 3"/>
          <p:cNvSpPr>
            <a:spLocks noGrp="1"/>
          </p:cNvSpPr>
          <p:nvPr>
            <p:ph type="sldNum" sz="quarter" idx="4"/>
          </p:nvPr>
        </p:nvSpPr>
        <p:spPr>
          <a:xfrm>
            <a:off x="8839200" y="6591300"/>
            <a:ext cx="193674" cy="174779"/>
          </a:xfrm>
        </p:spPr>
        <p:txBody>
          <a:bodyPr/>
          <a:lstStyle/>
          <a:p>
            <a:fld id="{E66AA3EA-0569-43EF-BBA3-83FDB109D582}" type="slidenum">
              <a:rPr lang="en-US" smtClean="0"/>
              <a:pPr/>
              <a:t>68</a:t>
            </a:fld>
            <a:endParaRPr lang="en-US" dirty="0"/>
          </a:p>
        </p:txBody>
      </p:sp>
    </p:spTree>
    <p:extLst>
      <p:ext uri="{BB962C8B-B14F-4D97-AF65-F5344CB8AC3E}">
        <p14:creationId xmlns:p14="http://schemas.microsoft.com/office/powerpoint/2010/main" val="3033933594"/>
      </p:ext>
    </p:extLst>
  </p:cSld>
  <p:clrMapOvr>
    <a:masterClrMapping/>
  </p:clrMapOvr>
  <p:transition spd="slow">
    <p:pull dir="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163" y="76200"/>
            <a:ext cx="8439150" cy="914400"/>
          </a:xfrm>
        </p:spPr>
        <p:txBody>
          <a:bodyPr vert="horz" wrap="square" lIns="92075" tIns="46038" rIns="92075" bIns="46038" numCol="1" anchor="ctr" anchorCtr="0" compatLnSpc="1">
            <a:prstTxWarp prst="textNoShape">
              <a:avLst/>
            </a:prstTxWarp>
            <a:normAutofit/>
          </a:bodyPr>
          <a:lstStyle/>
          <a:p>
            <a:r>
              <a:rPr lang="en-US" kern="1200">
                <a:effectLst>
                  <a:outerShdw blurRad="38100" dist="38100" dir="2700000" algn="tl">
                    <a:srgbClr val="C0C0C0"/>
                  </a:outerShdw>
                </a:effectLst>
              </a:rPr>
              <a:t>End of Chapter 5</a:t>
            </a:r>
          </a:p>
        </p:txBody>
      </p:sp>
      <p:pic>
        <p:nvPicPr>
          <p:cNvPr id="3" name="Picture 2">
            <a:extLst>
              <a:ext uri="{FF2B5EF4-FFF2-40B4-BE49-F238E27FC236}">
                <a16:creationId xmlns:a16="http://schemas.microsoft.com/office/drawing/2014/main" id="{4B616DD1-07AC-7FFB-D7A9-5CB79B6968F5}"/>
              </a:ext>
            </a:extLst>
          </p:cNvPr>
          <p:cNvPicPr>
            <a:picLocks noChangeAspect="1"/>
          </p:cNvPicPr>
          <p:nvPr/>
        </p:nvPicPr>
        <p:blipFill>
          <a:blip r:embed="rId2"/>
          <a:stretch>
            <a:fillRect/>
          </a:stretch>
        </p:blipFill>
        <p:spPr>
          <a:xfrm>
            <a:off x="995809" y="1295400"/>
            <a:ext cx="7153857" cy="4775200"/>
          </a:xfrm>
          <a:prstGeom prst="rect">
            <a:avLst/>
          </a:prstGeom>
          <a:noFill/>
        </p:spPr>
      </p:pic>
      <p:sp>
        <p:nvSpPr>
          <p:cNvPr id="4" name="Slide Number Placeholder 3"/>
          <p:cNvSpPr>
            <a:spLocks noGrp="1"/>
          </p:cNvSpPr>
          <p:nvPr>
            <p:ph type="sldNum" sz="quarter" idx="4"/>
          </p:nvPr>
        </p:nvSpPr>
        <p:spPr>
          <a:xfrm>
            <a:off x="85726" y="6604000"/>
            <a:ext cx="193674" cy="174779"/>
          </a:xfrm>
        </p:spPr>
        <p:txBody>
          <a:bodyPr anchor="ctr">
            <a:normAutofit/>
          </a:bodyPr>
          <a:lstStyle/>
          <a:p>
            <a:pPr>
              <a:spcAft>
                <a:spcPts val="600"/>
              </a:spcAft>
            </a:pPr>
            <a:fld id="{E66AA3EA-0569-43EF-BBA3-83FDB109D582}" type="slidenum">
              <a:rPr lang="en-US" smtClean="0"/>
              <a:pPr>
                <a:spcAft>
                  <a:spcPts val="600"/>
                </a:spcAft>
              </a:pPr>
              <a:t>69</a:t>
            </a:fld>
            <a:endParaRPr lang="en-US"/>
          </a:p>
        </p:txBody>
      </p:sp>
    </p:spTree>
    <p:extLst>
      <p:ext uri="{BB962C8B-B14F-4D97-AF65-F5344CB8AC3E}">
        <p14:creationId xmlns:p14="http://schemas.microsoft.com/office/powerpoint/2010/main" val="1885049983"/>
      </p:ext>
    </p:extLst>
  </p:cSld>
  <p:clrMapOvr>
    <a:masterClrMapping/>
  </p:clrMapOvr>
  <p:transition spd="slow">
    <p:pull dir="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idx="4294967295"/>
          </p:nvPr>
        </p:nvSpPr>
        <p:spPr>
          <a:xfrm>
            <a:off x="228600" y="127660"/>
            <a:ext cx="7086600" cy="496804"/>
          </a:xfrm>
          <a:noFill/>
          <a:ln w="9525">
            <a:noFill/>
            <a:miter lim="800000"/>
            <a:headEnd/>
            <a:tailEnd/>
          </a:ln>
          <a:effectLst/>
        </p:spPr>
        <p:txBody>
          <a:bodyPr vert="horz" wrap="square" lIns="92075" tIns="46038" rIns="92075" bIns="46038" numCol="1" rtlCol="0" anchor="b" anchorCtr="0" compatLnSpc="1">
            <a:prstTxWarp prst="textNoShape">
              <a:avLst/>
            </a:prstTxWarp>
            <a:spAutoFit/>
          </a:bodyPr>
          <a:lstStyle/>
          <a:p>
            <a:pPr>
              <a:lnSpc>
                <a:spcPct val="80000"/>
              </a:lnSpc>
            </a:pPr>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Supply Management </a:t>
            </a:r>
            <a:endParaRPr lang="en-US" sz="2400" b="0" i="1" kern="1200" dirty="0">
              <a:solidFill>
                <a:srgbClr val="923222"/>
              </a:solidFill>
              <a:latin typeface="Calibri" panose="020F0502020204030204" pitchFamily="34" charset="0"/>
              <a:ea typeface="+mn-ea"/>
              <a:cs typeface="Arial" charset="0"/>
            </a:endParaRPr>
          </a:p>
        </p:txBody>
      </p:sp>
      <p:sp>
        <p:nvSpPr>
          <p:cNvPr id="23554" name="Rectangle 3"/>
          <p:cNvSpPr>
            <a:spLocks noGrp="1" noChangeArrowheads="1"/>
          </p:cNvSpPr>
          <p:nvPr>
            <p:ph type="body" idx="4294967295"/>
          </p:nvPr>
        </p:nvSpPr>
        <p:spPr>
          <a:xfrm>
            <a:off x="245005" y="903816"/>
            <a:ext cx="8670396" cy="5886450"/>
          </a:xfrm>
        </p:spPr>
        <p:txBody>
          <a:bodyPr/>
          <a:lstStyle/>
          <a:p>
            <a:pPr marL="0" indent="0">
              <a:spcBef>
                <a:spcPts val="1200"/>
              </a:spcBef>
              <a:spcAft>
                <a:spcPts val="1200"/>
              </a:spcAft>
              <a:buClr>
                <a:srgbClr val="923222"/>
              </a:buClr>
              <a:buSzPct val="115000"/>
              <a:buNone/>
            </a:pPr>
            <a:r>
              <a:rPr lang="en-US" altLang="en-US" sz="2800" dirty="0">
                <a:latin typeface="Calibri" panose="020F0502020204030204" pitchFamily="34" charset="0"/>
                <a:ea typeface="ＭＳ Ｐゴシック" panose="020B0600070205080204" pitchFamily="34" charset="-128"/>
                <a:cs typeface="Times New Roman" panose="02020603050405020304" pitchFamily="18" charset="0"/>
              </a:rPr>
              <a:t>A newer term that</a:t>
            </a:r>
            <a:r>
              <a:rPr lang="en-US" altLang="en-US" sz="2800"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 </a:t>
            </a:r>
            <a:r>
              <a:rPr lang="en-US" altLang="en-US" sz="2800" dirty="0">
                <a:latin typeface="Calibri" panose="020F0502020204030204" pitchFamily="34" charset="0"/>
                <a:ea typeface="ＭＳ Ｐゴシック" panose="020B0600070205080204" pitchFamily="34" charset="-128"/>
                <a:cs typeface="Times New Roman" panose="02020603050405020304" pitchFamily="18" charset="0"/>
              </a:rPr>
              <a:t>encompasses all acquisition activities beyond the simple purchase transaction.</a:t>
            </a:r>
          </a:p>
          <a:p>
            <a:pPr marL="0" lvl="1" indent="0">
              <a:spcBef>
                <a:spcPts val="1200"/>
              </a:spcBef>
              <a:spcAft>
                <a:spcPts val="1200"/>
              </a:spcAft>
              <a:buClr>
                <a:srgbClr val="923222"/>
              </a:buClr>
              <a:buSzPct val="115000"/>
              <a:buNone/>
            </a:pPr>
            <a:r>
              <a:rPr lang="en-US" altLang="en-US" sz="2800" dirty="0">
                <a:latin typeface="Calibri" panose="020F0502020204030204" pitchFamily="34" charset="0"/>
                <a:ea typeface="ＭＳ Ｐゴシック" panose="020B0600070205080204" pitchFamily="34" charset="-128"/>
                <a:cs typeface="Times New Roman" panose="02020603050405020304" pitchFamily="18" charset="0"/>
              </a:rPr>
              <a:t>The</a:t>
            </a:r>
            <a:r>
              <a:rPr lang="en-US" altLang="en-US" sz="2800" i="1" dirty="0">
                <a:latin typeface="Calibri" panose="020F0502020204030204" pitchFamily="34" charset="0"/>
                <a:ea typeface="ＭＳ Ｐゴシック" panose="020B0600070205080204" pitchFamily="34" charset="-128"/>
                <a:cs typeface="Times New Roman" panose="02020603050405020304" pitchFamily="18" charset="0"/>
              </a:rPr>
              <a:t> </a:t>
            </a:r>
            <a:r>
              <a:rPr lang="en-US" altLang="en-US" sz="2800" b="1" i="1" dirty="0">
                <a:latin typeface="Calibri" panose="020F0502020204030204" pitchFamily="34" charset="0"/>
                <a:ea typeface="ＭＳ Ｐゴシック" panose="020B0600070205080204" pitchFamily="34" charset="-128"/>
                <a:cs typeface="Times New Roman" panose="02020603050405020304" pitchFamily="18" charset="0"/>
              </a:rPr>
              <a:t>Institute of Supply Management </a:t>
            </a:r>
            <a:r>
              <a:rPr lang="en-US" altLang="en-US" sz="2800" i="1" dirty="0">
                <a:latin typeface="Calibri" panose="020F0502020204030204" pitchFamily="34" charset="0"/>
                <a:ea typeface="ＭＳ Ｐゴシック" panose="020B0600070205080204" pitchFamily="34" charset="-128"/>
                <a:cs typeface="Times New Roman" panose="02020603050405020304" pitchFamily="18" charset="0"/>
              </a:rPr>
              <a:t>(ISM) </a:t>
            </a:r>
            <a:r>
              <a:rPr lang="en-US" altLang="en-US" sz="2800" dirty="0">
                <a:latin typeface="Calibri" panose="020F0502020204030204" pitchFamily="34" charset="0"/>
                <a:ea typeface="ＭＳ Ｐゴシック" panose="020B0600070205080204" pitchFamily="34" charset="-128"/>
                <a:cs typeface="Times New Roman" panose="02020603050405020304" pitchFamily="18" charset="0"/>
              </a:rPr>
              <a:t>defines Supply Management as the “Identification, acquisition, access, positioning, and management of resources an organization needs, or potentially needs, in the attainment of its strategic objectives.”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8761" y="4707467"/>
            <a:ext cx="4296639" cy="1998133"/>
          </a:xfrm>
          <a:prstGeom prst="rect">
            <a:avLst/>
          </a:prstGeom>
        </p:spPr>
      </p:pic>
      <p:sp>
        <p:nvSpPr>
          <p:cNvPr id="5" name="TextBox 4"/>
          <p:cNvSpPr txBox="1"/>
          <p:nvPr/>
        </p:nvSpPr>
        <p:spPr>
          <a:xfrm rot="20652890">
            <a:off x="577180" y="4944103"/>
            <a:ext cx="3471377" cy="1015663"/>
          </a:xfrm>
          <a:prstGeom prst="rect">
            <a:avLst/>
          </a:prstGeom>
          <a:solidFill>
            <a:srgbClr val="FFFF00"/>
          </a:solidFill>
        </p:spPr>
        <p:txBody>
          <a:bodyPr wrap="square" rtlCol="0">
            <a:spAutoFit/>
          </a:bodyPr>
          <a:lstStyle/>
          <a:p>
            <a:pPr algn="ctr"/>
            <a:r>
              <a:rPr lang="en-US" sz="2000" b="1" dirty="0">
                <a:effectLst>
                  <a:outerShdw blurRad="38100" dist="38100" dir="2700000" algn="tl">
                    <a:srgbClr val="000000">
                      <a:alpha val="43137"/>
                    </a:srgbClr>
                  </a:outerShdw>
                </a:effectLst>
                <a:latin typeface="Calibri" panose="020F0502020204030204" pitchFamily="34" charset="0"/>
              </a:rPr>
              <a:t>Includes the function of </a:t>
            </a:r>
            <a:r>
              <a:rPr lang="en-US" sz="2000" b="1" u="sng" dirty="0">
                <a:effectLst>
                  <a:outerShdw blurRad="38100" dist="38100" dir="2700000" algn="tl">
                    <a:srgbClr val="000000">
                      <a:alpha val="43137"/>
                    </a:srgbClr>
                  </a:outerShdw>
                </a:effectLst>
                <a:latin typeface="Calibri" panose="020F0502020204030204" pitchFamily="34" charset="0"/>
              </a:rPr>
              <a:t>determining</a:t>
            </a:r>
            <a:r>
              <a:rPr lang="en-US" sz="2000" b="1" dirty="0">
                <a:effectLst>
                  <a:outerShdw blurRad="38100" dist="38100" dir="2700000" algn="tl">
                    <a:srgbClr val="000000">
                      <a:alpha val="43137"/>
                    </a:srgbClr>
                  </a:outerShdw>
                </a:effectLst>
                <a:latin typeface="Calibri" panose="020F0502020204030204" pitchFamily="34" charset="0"/>
              </a:rPr>
              <a:t> the materials and services that a company needs</a:t>
            </a:r>
          </a:p>
        </p:txBody>
      </p:sp>
      <p:sp>
        <p:nvSpPr>
          <p:cNvPr id="6" name="Slide Number Placeholder 5"/>
          <p:cNvSpPr>
            <a:spLocks noGrp="1"/>
          </p:cNvSpPr>
          <p:nvPr>
            <p:ph type="sldNum" sz="quarter" idx="4"/>
          </p:nvPr>
        </p:nvSpPr>
        <p:spPr>
          <a:xfrm>
            <a:off x="8839200" y="6591300"/>
            <a:ext cx="193674" cy="174779"/>
          </a:xfrm>
        </p:spPr>
        <p:txBody>
          <a:bodyPr/>
          <a:lstStyle/>
          <a:p>
            <a:fld id="{E66AA3EA-0569-43EF-BBA3-83FDB109D582}" type="slidenum">
              <a:rPr lang="en-US" smtClean="0"/>
              <a:pPr/>
              <a:t>7</a:t>
            </a:fld>
            <a:endParaRPr lang="en-US" dirty="0"/>
          </a:p>
        </p:txBody>
      </p:sp>
    </p:spTree>
    <p:extLst>
      <p:ext uri="{BB962C8B-B14F-4D97-AF65-F5344CB8AC3E}">
        <p14:creationId xmlns:p14="http://schemas.microsoft.com/office/powerpoint/2010/main" val="4190996657"/>
      </p:ext>
    </p:extLst>
  </p:cSld>
  <p:clrMapOvr>
    <a:masterClrMapping/>
  </p:clrMapOvr>
  <p:transition spd="slow">
    <p:pull dir="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type="body" idx="4294967295"/>
          </p:nvPr>
        </p:nvSpPr>
        <p:spPr>
          <a:xfrm>
            <a:off x="228600" y="922866"/>
            <a:ext cx="8610599" cy="897467"/>
          </a:xfrm>
        </p:spPr>
        <p:txBody>
          <a:bodyPr/>
          <a:lstStyle/>
          <a:p>
            <a:pPr marL="0" indent="0">
              <a:spcBef>
                <a:spcPts val="1200"/>
              </a:spcBef>
              <a:spcAft>
                <a:spcPts val="1200"/>
              </a:spcAft>
              <a:buClr>
                <a:srgbClr val="923222"/>
              </a:buClr>
              <a:buSzPct val="115000"/>
              <a:buNone/>
            </a:pPr>
            <a:r>
              <a:rPr lang="en-US" altLang="en-US" sz="2800" b="1" dirty="0">
                <a:latin typeface="Calibri" panose="020F0502020204030204" pitchFamily="34" charset="0"/>
                <a:ea typeface="ＭＳ Ｐゴシック" panose="020B0600070205080204" pitchFamily="34" charset="-128"/>
                <a:cs typeface="Times New Roman" panose="02020603050405020304" pitchFamily="18" charset="0"/>
              </a:rPr>
              <a:t>Purchase Requisition </a:t>
            </a:r>
            <a:r>
              <a:rPr lang="en-US" altLang="en-US" sz="2800" dirty="0">
                <a:latin typeface="Calibri" panose="020F0502020204030204" pitchFamily="34" charset="0"/>
                <a:ea typeface="ＭＳ Ｐゴシック" panose="020B0600070205080204" pitchFamily="34" charset="-128"/>
                <a:cs typeface="Times New Roman" panose="02020603050405020304" pitchFamily="18" charset="0"/>
              </a:rPr>
              <a:t>– An </a:t>
            </a:r>
            <a:r>
              <a:rPr lang="en-US" altLang="en-US" sz="2800" u="sng" dirty="0">
                <a:latin typeface="Calibri" panose="020F0502020204030204" pitchFamily="34" charset="0"/>
                <a:ea typeface="ＭＳ Ｐゴシック" panose="020B0600070205080204" pitchFamily="34" charset="-128"/>
                <a:cs typeface="Times New Roman" panose="02020603050405020304" pitchFamily="18" charset="0"/>
              </a:rPr>
              <a:t>Internal Document</a:t>
            </a:r>
            <a:r>
              <a:rPr lang="en-US" altLang="en-US" sz="2800" dirty="0">
                <a:latin typeface="Calibri" panose="020F0502020204030204" pitchFamily="34" charset="0"/>
                <a:ea typeface="ＭＳ Ｐゴシック" panose="020B0600070205080204" pitchFamily="34" charset="-128"/>
                <a:cs typeface="Times New Roman" panose="02020603050405020304" pitchFamily="18" charset="0"/>
              </a:rPr>
              <a:t> that defines the need for goods and/or services</a:t>
            </a: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7820" t="6420" r="3988" b="8642"/>
          <a:stretch/>
        </p:blipFill>
        <p:spPr>
          <a:xfrm>
            <a:off x="5140314" y="1841499"/>
            <a:ext cx="3698886" cy="4749801"/>
          </a:xfrm>
          <a:prstGeom prst="rect">
            <a:avLst/>
          </a:prstGeom>
          <a:ln>
            <a:solidFill>
              <a:schemeClr val="tx1"/>
            </a:solidFill>
          </a:ln>
        </p:spPr>
      </p:pic>
      <p:sp>
        <p:nvSpPr>
          <p:cNvPr id="10" name="Rectangle 5"/>
          <p:cNvSpPr>
            <a:spLocks noGrp="1" noChangeArrowheads="1"/>
          </p:cNvSpPr>
          <p:nvPr>
            <p:ph type="title" idx="4294967295"/>
          </p:nvPr>
        </p:nvSpPr>
        <p:spPr>
          <a:xfrm>
            <a:off x="228600" y="137535"/>
            <a:ext cx="7086600" cy="486929"/>
          </a:xfrm>
          <a:noFill/>
          <a:ln w="9525">
            <a:noFill/>
            <a:miter lim="800000"/>
            <a:headEnd/>
            <a:tailEnd/>
          </a:ln>
          <a:effectLst/>
        </p:spPr>
        <p:txBody>
          <a:bodyPr vert="horz" wrap="square" lIns="92075" tIns="46038" rIns="92075" bIns="46038" numCol="1" rtlCol="0" anchor="b" anchorCtr="0" compatLnSpc="1">
            <a:prstTxWarp prst="textNoShape">
              <a:avLst/>
            </a:prstTxWarp>
            <a:spAutoFit/>
          </a:bodyPr>
          <a:lstStyle/>
          <a:p>
            <a:pPr>
              <a:lnSpc>
                <a:spcPct val="80000"/>
              </a:lnSpc>
            </a:pPr>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Purchasing Terms</a:t>
            </a:r>
          </a:p>
        </p:txBody>
      </p:sp>
      <p:sp>
        <p:nvSpPr>
          <p:cNvPr id="11" name="Rectangle 3"/>
          <p:cNvSpPr txBox="1">
            <a:spLocks noChangeArrowheads="1"/>
          </p:cNvSpPr>
          <p:nvPr/>
        </p:nvSpPr>
        <p:spPr bwMode="auto">
          <a:xfrm>
            <a:off x="228600" y="2201333"/>
            <a:ext cx="5012267" cy="4351867"/>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457200" indent="-457200">
              <a:spcBef>
                <a:spcPts val="1000"/>
              </a:spcBef>
              <a:spcAft>
                <a:spcPts val="1000"/>
              </a:spcAft>
              <a:buClr>
                <a:srgbClr val="923222"/>
              </a:buClr>
              <a:buSzPct val="115000"/>
              <a:buFont typeface="Wingdings" panose="05000000000000000000" pitchFamily="2" charset="2"/>
              <a:buChar char="§"/>
            </a:pPr>
            <a:r>
              <a:rPr lang="en-US" altLang="en-US" sz="2400" kern="0" dirty="0">
                <a:latin typeface="Calibri" panose="020F0502020204030204" pitchFamily="34" charset="0"/>
                <a:ea typeface="ＭＳ Ｐゴシック" panose="020B0600070205080204" pitchFamily="34" charset="-128"/>
                <a:cs typeface="Times New Roman" panose="02020603050405020304" pitchFamily="18" charset="0"/>
              </a:rPr>
              <a:t>Does </a:t>
            </a:r>
            <a:r>
              <a:rPr lang="en-US" altLang="en-US" sz="2400" b="1" u="sng" kern="0" dirty="0">
                <a:latin typeface="Calibri" panose="020F0502020204030204" pitchFamily="34" charset="0"/>
                <a:ea typeface="ＭＳ Ｐゴシック" panose="020B0600070205080204" pitchFamily="34" charset="-128"/>
                <a:cs typeface="Times New Roman" panose="02020603050405020304" pitchFamily="18" charset="0"/>
              </a:rPr>
              <a:t>not</a:t>
            </a:r>
            <a:r>
              <a:rPr lang="en-US" altLang="en-US" sz="2400" kern="0" dirty="0">
                <a:latin typeface="Calibri" panose="020F0502020204030204" pitchFamily="34" charset="0"/>
                <a:ea typeface="ＭＳ Ｐゴシック" panose="020B0600070205080204" pitchFamily="34" charset="-128"/>
                <a:cs typeface="Times New Roman" panose="02020603050405020304" pitchFamily="18" charset="0"/>
              </a:rPr>
              <a:t> constitute a contractual relationship with an external party.</a:t>
            </a:r>
          </a:p>
          <a:p>
            <a:pPr marL="457200" indent="-457200">
              <a:spcBef>
                <a:spcPts val="1000"/>
              </a:spcBef>
              <a:spcAft>
                <a:spcPts val="1000"/>
              </a:spcAft>
              <a:buClr>
                <a:srgbClr val="923222"/>
              </a:buClr>
              <a:buSzPct val="115000"/>
              <a:buFont typeface="Wingdings" panose="05000000000000000000" pitchFamily="2" charset="2"/>
              <a:buChar char="§"/>
            </a:pPr>
            <a:r>
              <a:rPr lang="en-US" altLang="en-US" sz="2400" kern="0" dirty="0">
                <a:latin typeface="Calibri" panose="020F0502020204030204" pitchFamily="34" charset="0"/>
                <a:ea typeface="ＭＳ Ｐゴシック" panose="020B0600070205080204" pitchFamily="34" charset="-128"/>
                <a:cs typeface="Times New Roman" panose="02020603050405020304" pitchFamily="18" charset="0"/>
              </a:rPr>
              <a:t>Generated by a user department to notify</a:t>
            </a:r>
            <a:r>
              <a:rPr lang="en-US" altLang="en-US" sz="2400" kern="0"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 </a:t>
            </a:r>
            <a:r>
              <a:rPr lang="en-US" altLang="en-US" sz="2400" kern="0" dirty="0">
                <a:latin typeface="Calibri" panose="020F0502020204030204" pitchFamily="34" charset="0"/>
                <a:ea typeface="ＭＳ Ｐゴシック" panose="020B0600070205080204" pitchFamily="34" charset="-128"/>
                <a:cs typeface="Times New Roman" panose="02020603050405020304" pitchFamily="18" charset="0"/>
              </a:rPr>
              <a:t>purchasing personnel of items to order, their quantity, and the timeframe. </a:t>
            </a:r>
          </a:p>
          <a:p>
            <a:pPr marL="457200" indent="-457200">
              <a:spcBef>
                <a:spcPts val="1000"/>
              </a:spcBef>
              <a:spcAft>
                <a:spcPts val="1000"/>
              </a:spcAft>
              <a:buClr>
                <a:srgbClr val="923222"/>
              </a:buClr>
              <a:buSzPct val="115000"/>
              <a:buFont typeface="Wingdings" panose="05000000000000000000" pitchFamily="2" charset="2"/>
              <a:buChar char="§"/>
            </a:pPr>
            <a:r>
              <a:rPr lang="en-US" altLang="en-US" sz="2400" kern="0" dirty="0">
                <a:latin typeface="Calibri" panose="020F0502020204030204" pitchFamily="34" charset="0"/>
                <a:ea typeface="ＭＳ Ｐゴシック" panose="020B0600070205080204" pitchFamily="34" charset="-128"/>
                <a:cs typeface="Times New Roman" panose="02020603050405020304" pitchFamily="18" charset="0"/>
              </a:rPr>
              <a:t>It may also contain the authorization</a:t>
            </a:r>
            <a:r>
              <a:rPr lang="en-US" altLang="en-US" sz="2400" kern="0"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 </a:t>
            </a:r>
            <a:r>
              <a:rPr lang="en-US" altLang="en-US" sz="2400" kern="0" dirty="0">
                <a:latin typeface="Calibri" panose="020F0502020204030204" pitchFamily="34" charset="0"/>
                <a:ea typeface="ＭＳ Ｐゴシック" panose="020B0600070205080204" pitchFamily="34" charset="-128"/>
                <a:cs typeface="Times New Roman" panose="02020603050405020304" pitchFamily="18" charset="0"/>
              </a:rPr>
              <a:t>to proceed with the purchase. </a:t>
            </a:r>
          </a:p>
        </p:txBody>
      </p:sp>
      <p:sp>
        <p:nvSpPr>
          <p:cNvPr id="4" name="Slide Number Placeholder 3"/>
          <p:cNvSpPr>
            <a:spLocks noGrp="1"/>
          </p:cNvSpPr>
          <p:nvPr>
            <p:ph type="sldNum" sz="quarter" idx="4"/>
          </p:nvPr>
        </p:nvSpPr>
        <p:spPr>
          <a:xfrm>
            <a:off x="8839200" y="6591300"/>
            <a:ext cx="193674" cy="174779"/>
          </a:xfrm>
        </p:spPr>
        <p:txBody>
          <a:bodyPr/>
          <a:lstStyle/>
          <a:p>
            <a:fld id="{E66AA3EA-0569-43EF-BBA3-83FDB109D582}" type="slidenum">
              <a:rPr lang="en-US" smtClean="0"/>
              <a:pPr/>
              <a:t>8</a:t>
            </a:fld>
            <a:endParaRPr lang="en-US" dirty="0"/>
          </a:p>
        </p:txBody>
      </p:sp>
    </p:spTree>
    <p:extLst>
      <p:ext uri="{BB962C8B-B14F-4D97-AF65-F5344CB8AC3E}">
        <p14:creationId xmlns:p14="http://schemas.microsoft.com/office/powerpoint/2010/main" val="3426865025"/>
      </p:ext>
    </p:extLst>
  </p:cSld>
  <p:clrMapOvr>
    <a:masterClrMapping/>
  </p:clrMapOvr>
  <p:transition spd="slow">
    <p:pull dir="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28600" y="2264834"/>
            <a:ext cx="4732867" cy="353483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457200" indent="-457200">
              <a:lnSpc>
                <a:spcPct val="90000"/>
              </a:lnSpc>
              <a:spcBef>
                <a:spcPts val="1000"/>
              </a:spcBef>
              <a:spcAft>
                <a:spcPts val="1000"/>
              </a:spcAft>
              <a:buClr>
                <a:srgbClr val="923222"/>
              </a:buClr>
              <a:buSzPct val="115000"/>
              <a:buFont typeface="Wingdings" panose="05000000000000000000" pitchFamily="2" charset="2"/>
              <a:buChar char="§"/>
            </a:pPr>
            <a:r>
              <a:rPr lang="en-US" altLang="en-US" sz="2400" kern="0" dirty="0">
                <a:latin typeface="Calibri" panose="020F0502020204030204" pitchFamily="34" charset="0"/>
                <a:ea typeface="ＭＳ Ｐゴシック" panose="020B0600070205080204" pitchFamily="34" charset="-128"/>
                <a:cs typeface="Times New Roman" panose="02020603050405020304" pitchFamily="18" charset="0"/>
              </a:rPr>
              <a:t>It is used to control the purchasing of products and services from external suppliers.</a:t>
            </a:r>
          </a:p>
          <a:p>
            <a:pPr marL="457200" indent="-457200">
              <a:lnSpc>
                <a:spcPct val="90000"/>
              </a:lnSpc>
              <a:spcBef>
                <a:spcPts val="1000"/>
              </a:spcBef>
              <a:spcAft>
                <a:spcPts val="1000"/>
              </a:spcAft>
              <a:buClr>
                <a:srgbClr val="923222"/>
              </a:buClr>
              <a:buSzPct val="115000"/>
              <a:buFont typeface="Wingdings" panose="05000000000000000000" pitchFamily="2" charset="2"/>
              <a:buChar char="§"/>
            </a:pPr>
            <a:r>
              <a:rPr lang="en-US" altLang="en-US" sz="2400" kern="0" dirty="0">
                <a:latin typeface="Calibri" panose="020F0502020204030204" pitchFamily="34" charset="0"/>
                <a:ea typeface="ＭＳ Ｐゴシック" panose="020B0600070205080204" pitchFamily="34" charset="-128"/>
                <a:cs typeface="Times New Roman" panose="02020603050405020304" pitchFamily="18" charset="0"/>
              </a:rPr>
              <a:t>Indicates types, quantities, and agreed prices for products or services. </a:t>
            </a:r>
          </a:p>
          <a:p>
            <a:pPr marL="457200" indent="-457200">
              <a:lnSpc>
                <a:spcPct val="90000"/>
              </a:lnSpc>
              <a:spcBef>
                <a:spcPts val="1000"/>
              </a:spcBef>
              <a:spcAft>
                <a:spcPts val="1000"/>
              </a:spcAft>
              <a:buClr>
                <a:srgbClr val="923222"/>
              </a:buClr>
              <a:buSzPct val="115000"/>
              <a:buFont typeface="Wingdings" panose="05000000000000000000" pitchFamily="2" charset="2"/>
              <a:buChar char="§"/>
            </a:pPr>
            <a:r>
              <a:rPr lang="en-US" altLang="en-US" sz="2400" kern="0" dirty="0">
                <a:latin typeface="Calibri" panose="020F0502020204030204" pitchFamily="34" charset="0"/>
                <a:ea typeface="ＭＳ Ｐゴシック" panose="020B0600070205080204" pitchFamily="34" charset="-128"/>
                <a:cs typeface="Times New Roman" panose="02020603050405020304" pitchFamily="18" charset="0"/>
              </a:rPr>
              <a:t>Becomes a legally binding contract </a:t>
            </a:r>
            <a:r>
              <a:rPr lang="en-US" altLang="en-US" sz="2400" b="1" u="sng" kern="0"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only</a:t>
            </a:r>
            <a:r>
              <a:rPr lang="en-US" altLang="en-US" sz="2400" kern="0"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 </a:t>
            </a:r>
            <a:r>
              <a:rPr lang="en-US" altLang="en-US" sz="2400" kern="0" dirty="0">
                <a:latin typeface="Calibri" panose="020F0502020204030204" pitchFamily="34" charset="0"/>
                <a:ea typeface="ＭＳ Ｐゴシック" panose="020B0600070205080204" pitchFamily="34" charset="-128"/>
                <a:cs typeface="Times New Roman" panose="02020603050405020304" pitchFamily="18" charset="0"/>
              </a:rPr>
              <a:t>when accepted by the supplier.</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3482" t="5660" r="2297" b="7961"/>
          <a:stretch/>
        </p:blipFill>
        <p:spPr>
          <a:xfrm>
            <a:off x="5288610" y="2091267"/>
            <a:ext cx="3626790" cy="3930650"/>
          </a:xfrm>
          <a:prstGeom prst="rect">
            <a:avLst/>
          </a:prstGeom>
          <a:ln>
            <a:solidFill>
              <a:schemeClr val="tx1"/>
            </a:solidFill>
          </a:ln>
        </p:spPr>
      </p:pic>
      <p:sp>
        <p:nvSpPr>
          <p:cNvPr id="8" name="Rectangle 7"/>
          <p:cNvSpPr/>
          <p:nvPr/>
        </p:nvSpPr>
        <p:spPr>
          <a:xfrm>
            <a:off x="228600" y="914400"/>
            <a:ext cx="8686800" cy="1255728"/>
          </a:xfrm>
          <a:prstGeom prst="rect">
            <a:avLst/>
          </a:prstGeom>
        </p:spPr>
        <p:txBody>
          <a:bodyPr wrap="square">
            <a:spAutoFit/>
          </a:bodyPr>
          <a:lstStyle/>
          <a:p>
            <a:pPr marL="0" indent="0">
              <a:lnSpc>
                <a:spcPct val="90000"/>
              </a:lnSpc>
              <a:spcBef>
                <a:spcPts val="1200"/>
              </a:spcBef>
              <a:spcAft>
                <a:spcPts val="1200"/>
              </a:spcAft>
              <a:buClr>
                <a:srgbClr val="923222"/>
              </a:buClr>
              <a:buSzPct val="115000"/>
              <a:buNone/>
            </a:pPr>
            <a:r>
              <a:rPr lang="en-US" altLang="en-US" sz="2800" b="1" kern="0" dirty="0">
                <a:latin typeface="Calibri" panose="020F0502020204030204" pitchFamily="34" charset="0"/>
                <a:ea typeface="ＭＳ Ｐゴシック" panose="020B0600070205080204" pitchFamily="34" charset="-128"/>
                <a:cs typeface="Times New Roman" panose="02020603050405020304" pitchFamily="18" charset="0"/>
              </a:rPr>
              <a:t>Purchase Order </a:t>
            </a:r>
            <a:r>
              <a:rPr lang="en-US" altLang="en-US" sz="2800" kern="0" dirty="0">
                <a:latin typeface="Calibri" panose="020F0502020204030204" pitchFamily="34" charset="0"/>
                <a:ea typeface="ＭＳ Ｐゴシック" panose="020B0600070205080204" pitchFamily="34" charset="-128"/>
                <a:cs typeface="Times New Roman" panose="02020603050405020304" pitchFamily="18" charset="0"/>
              </a:rPr>
              <a:t>(PO) is an </a:t>
            </a:r>
            <a:r>
              <a:rPr lang="en-US" altLang="en-US" sz="2800" u="sng" kern="0" dirty="0">
                <a:latin typeface="Calibri" panose="020F0502020204030204" pitchFamily="34" charset="0"/>
                <a:ea typeface="ＭＳ Ｐゴシック" panose="020B0600070205080204" pitchFamily="34" charset="-128"/>
                <a:cs typeface="Times New Roman" panose="02020603050405020304" pitchFamily="18" charset="0"/>
              </a:rPr>
              <a:t>external commercial document</a:t>
            </a:r>
            <a:r>
              <a:rPr lang="en-US" altLang="en-US" sz="2800" kern="0" dirty="0">
                <a:latin typeface="Calibri" panose="020F0502020204030204" pitchFamily="34" charset="0"/>
                <a:ea typeface="ＭＳ Ｐゴシック" panose="020B0600070205080204" pitchFamily="34" charset="-128"/>
                <a:cs typeface="Times New Roman" panose="02020603050405020304" pitchFamily="18" charset="0"/>
              </a:rPr>
              <a:t>.  It is the official offer issued by a buyer to a seller to acquire goods or services.  </a:t>
            </a:r>
          </a:p>
        </p:txBody>
      </p:sp>
      <p:sp>
        <p:nvSpPr>
          <p:cNvPr id="11" name="Rectangle 2"/>
          <p:cNvSpPr>
            <a:spLocks noGrp="1" noChangeArrowheads="1"/>
          </p:cNvSpPr>
          <p:nvPr>
            <p:ph type="title" idx="4294967295"/>
          </p:nvPr>
        </p:nvSpPr>
        <p:spPr>
          <a:xfrm>
            <a:off x="228600" y="127660"/>
            <a:ext cx="7086600" cy="496804"/>
          </a:xfrm>
          <a:noFill/>
          <a:ln w="9525">
            <a:noFill/>
            <a:miter lim="800000"/>
            <a:headEnd/>
            <a:tailEnd/>
          </a:ln>
          <a:effectLst/>
        </p:spPr>
        <p:txBody>
          <a:bodyPr vert="horz" wrap="square" lIns="92075" tIns="46038" rIns="92075" bIns="46038" numCol="1" rtlCol="0" anchor="b" anchorCtr="0" compatLnSpc="1">
            <a:prstTxWarp prst="textNoShape">
              <a:avLst/>
            </a:prstTxWarp>
            <a:spAutoFit/>
          </a:bodyPr>
          <a:lstStyle/>
          <a:p>
            <a:pPr>
              <a:lnSpc>
                <a:spcPct val="80000"/>
              </a:lnSpc>
            </a:pPr>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Purchasing Terms </a:t>
            </a:r>
            <a:r>
              <a:rPr lang="en-US" sz="2400" b="0" i="1" kern="1200" dirty="0">
                <a:solidFill>
                  <a:srgbClr val="923222"/>
                </a:solidFill>
                <a:latin typeface="Calibri" panose="020F0502020204030204" pitchFamily="34" charset="0"/>
                <a:ea typeface="+mn-ea"/>
                <a:cs typeface="Arial" charset="0"/>
              </a:rPr>
              <a:t>(continued)</a:t>
            </a:r>
          </a:p>
        </p:txBody>
      </p:sp>
      <p:sp>
        <p:nvSpPr>
          <p:cNvPr id="4" name="TextBox 3"/>
          <p:cNvSpPr txBox="1"/>
          <p:nvPr/>
        </p:nvSpPr>
        <p:spPr>
          <a:xfrm>
            <a:off x="228600" y="6193367"/>
            <a:ext cx="6662914" cy="369332"/>
          </a:xfrm>
          <a:prstGeom prst="rect">
            <a:avLst/>
          </a:prstGeom>
          <a:solidFill>
            <a:srgbClr val="923222"/>
          </a:solidFill>
        </p:spPr>
        <p:txBody>
          <a:bodyPr wrap="none" rtlCol="0">
            <a:spAutoFit/>
          </a:bodyPr>
          <a:lstStyle/>
          <a:p>
            <a:r>
              <a:rPr lang="en-US" sz="1400" dirty="0">
                <a:solidFill>
                  <a:schemeClr val="bg1"/>
                </a:solidFill>
                <a:effectLst>
                  <a:outerShdw blurRad="38100" dist="38100" dir="2700000" algn="tl">
                    <a:srgbClr val="000000">
                      <a:alpha val="43137"/>
                    </a:srgbClr>
                  </a:outerShdw>
                </a:effectLst>
                <a:latin typeface="Calibri" panose="020F0502020204030204" pitchFamily="34" charset="0"/>
              </a:rPr>
              <a:t>Purchase Requisition </a:t>
            </a:r>
            <a:r>
              <a:rPr lang="en-US" sz="1400" dirty="0">
                <a:solidFill>
                  <a:schemeClr val="bg1"/>
                </a:solidFill>
                <a:effectLst>
                  <a:outerShdw blurRad="38100" dist="38100" dir="2700000" algn="tl">
                    <a:srgbClr val="000000">
                      <a:alpha val="43137"/>
                    </a:srgbClr>
                  </a:outerShdw>
                </a:effectLst>
                <a:latin typeface="Calibri" panose="020F0502020204030204" pitchFamily="34" charset="0"/>
                <a:sym typeface="Wingdings" panose="05000000000000000000" pitchFamily="2" charset="2"/>
              </a:rPr>
              <a:t> Purchase Order </a:t>
            </a:r>
            <a:r>
              <a:rPr lang="en-US" sz="1800" b="1" dirty="0">
                <a:solidFill>
                  <a:schemeClr val="bg1"/>
                </a:solidFill>
                <a:effectLst>
                  <a:outerShdw blurRad="38100" dist="38100" dir="2700000" algn="tl">
                    <a:srgbClr val="000000">
                      <a:alpha val="43137"/>
                    </a:srgbClr>
                  </a:outerShdw>
                </a:effectLst>
                <a:latin typeface="Calibri" panose="020F0502020204030204" pitchFamily="34" charset="0"/>
                <a:sym typeface="Wingdings" panose="05000000000000000000" pitchFamily="2" charset="2"/>
              </a:rPr>
              <a:t>+</a:t>
            </a:r>
            <a:r>
              <a:rPr lang="en-US" sz="1800" dirty="0">
                <a:solidFill>
                  <a:schemeClr val="bg1"/>
                </a:solidFill>
                <a:effectLst>
                  <a:outerShdw blurRad="38100" dist="38100" dir="2700000" algn="tl">
                    <a:srgbClr val="000000">
                      <a:alpha val="43137"/>
                    </a:srgbClr>
                  </a:outerShdw>
                </a:effectLst>
                <a:latin typeface="Calibri" panose="020F0502020204030204" pitchFamily="34" charset="0"/>
                <a:sym typeface="Wingdings" panose="05000000000000000000" pitchFamily="2" charset="2"/>
              </a:rPr>
              <a:t> </a:t>
            </a:r>
            <a:r>
              <a:rPr lang="en-US" sz="1400" dirty="0">
                <a:solidFill>
                  <a:schemeClr val="bg1"/>
                </a:solidFill>
                <a:effectLst>
                  <a:outerShdw blurRad="38100" dist="38100" dir="2700000" algn="tl">
                    <a:srgbClr val="000000">
                      <a:alpha val="43137"/>
                    </a:srgbClr>
                  </a:outerShdw>
                </a:effectLst>
                <a:latin typeface="Calibri" panose="020F0502020204030204" pitchFamily="34" charset="0"/>
                <a:sym typeface="Wingdings" panose="05000000000000000000" pitchFamily="2" charset="2"/>
              </a:rPr>
              <a:t>supplier confirmation of PO = binding contract</a:t>
            </a:r>
            <a:endParaRPr lang="en-US" sz="1400" dirty="0">
              <a:solidFill>
                <a:schemeClr val="bg1"/>
              </a:solidFill>
              <a:effectLst>
                <a:outerShdw blurRad="38100" dist="38100" dir="2700000" algn="tl">
                  <a:srgbClr val="000000">
                    <a:alpha val="43137"/>
                  </a:srgbClr>
                </a:outerShdw>
              </a:effectLst>
              <a:latin typeface="Calibri" panose="020F0502020204030204" pitchFamily="34" charset="0"/>
            </a:endParaRPr>
          </a:p>
        </p:txBody>
      </p:sp>
      <p:sp>
        <p:nvSpPr>
          <p:cNvPr id="5" name="Slide Number Placeholder 4"/>
          <p:cNvSpPr>
            <a:spLocks noGrp="1"/>
          </p:cNvSpPr>
          <p:nvPr>
            <p:ph type="sldNum" sz="quarter" idx="4"/>
          </p:nvPr>
        </p:nvSpPr>
        <p:spPr>
          <a:xfrm>
            <a:off x="8839200" y="6591300"/>
            <a:ext cx="193674" cy="174779"/>
          </a:xfrm>
        </p:spPr>
        <p:txBody>
          <a:bodyPr/>
          <a:lstStyle/>
          <a:p>
            <a:fld id="{E66AA3EA-0569-43EF-BBA3-83FDB109D582}" type="slidenum">
              <a:rPr lang="en-US" smtClean="0"/>
              <a:pPr/>
              <a:t>9</a:t>
            </a:fld>
            <a:endParaRPr lang="en-US" dirty="0"/>
          </a:p>
        </p:txBody>
      </p:sp>
    </p:spTree>
    <p:extLst>
      <p:ext uri="{BB962C8B-B14F-4D97-AF65-F5344CB8AC3E}">
        <p14:creationId xmlns:p14="http://schemas.microsoft.com/office/powerpoint/2010/main" val="132350512"/>
      </p:ext>
    </p:extLst>
  </p:cSld>
  <p:clrMapOvr>
    <a:masterClrMapping/>
  </p:clrMapOvr>
  <p:transition spd="slow">
    <p:pull dir="ru"/>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TPVERSION" val="5"/>
  <p:tag name="TPFULLVERSION" val="5.3.1.3337"/>
  <p:tag name="PPTVERSION" val="15"/>
  <p:tag name="TPOS" val="2"/>
</p:tagLst>
</file>

<file path=ppt/tags/tag2.xml><?xml version="1.0" encoding="utf-8"?>
<p:tagLst xmlns:a="http://schemas.openxmlformats.org/drawingml/2006/main" xmlns:r="http://schemas.openxmlformats.org/officeDocument/2006/relationships" xmlns:p="http://schemas.openxmlformats.org/presentationml/2006/main">
  <p:tag name="SECTIONNUMBER" val="1"/>
  <p:tag name="DIVIDERPICTUREPATH" val="C:\Program Files\PPTADDIN.300.EN\PictureGallery\NVS_P_00048_PPT.jpg"/>
  <p:tag name="SLIDETYPE" val="NovartisTitle"/>
</p:tagLst>
</file>

<file path=ppt/theme/theme1.xml><?xml version="1.0" encoding="utf-8"?>
<a:theme xmlns:a="http://schemas.openxmlformats.org/drawingml/2006/main" name="New template for GSBD">
  <a:themeElements>
    <a:clrScheme name="NovartisWhite">
      <a:dk1>
        <a:sysClr val="windowText" lastClr="000000"/>
      </a:dk1>
      <a:lt1>
        <a:sysClr val="window" lastClr="FFFFFF"/>
      </a:lt1>
      <a:dk2>
        <a:srgbClr val="69676D"/>
      </a:dk2>
      <a:lt2>
        <a:srgbClr val="C9C2D1"/>
      </a:lt2>
      <a:accent1>
        <a:srgbClr val="FCAF17"/>
      </a:accent1>
      <a:accent2>
        <a:srgbClr val="EC8026"/>
      </a:accent2>
      <a:accent3>
        <a:srgbClr val="E44C16"/>
      </a:accent3>
      <a:accent4>
        <a:srgbClr val="923222"/>
      </a:accent4>
      <a:accent5>
        <a:srgbClr val="634329"/>
      </a:accent5>
      <a:accent6>
        <a:srgbClr val="000000"/>
      </a:accent6>
      <a:hlink>
        <a:srgbClr val="E44C16"/>
      </a:hlink>
      <a:folHlink>
        <a:srgbClr val="FCAF17"/>
      </a:folHlink>
    </a:clrScheme>
    <a:fontScheme name="New template for GSBD">
      <a:majorFont>
        <a:latin typeface="News Gothic MT"/>
        <a:ea typeface=""/>
        <a:cs typeface=""/>
      </a:majorFont>
      <a:minorFont>
        <a:latin typeface="News Gothic M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E497"/>
        </a:solidFill>
        <a:ln w="2857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sz="2800" b="1" i="0" u="none" strike="noStrike" cap="none" normalizeH="0" baseline="0" smtClean="0">
            <a:ln>
              <a:noFill/>
            </a:ln>
            <a:solidFill>
              <a:schemeClr val="tx1"/>
            </a:solidFill>
            <a:effectLst>
              <a:outerShdw blurRad="38100" dist="38100" dir="2700000" algn="tl">
                <a:srgbClr val="000000">
                  <a:alpha val="43137"/>
                </a:srgbClr>
              </a:outerShdw>
            </a:effectLst>
            <a:latin typeface="News Gothic MT" pitchFamily="34" charset="0"/>
          </a:defRPr>
        </a:defPPr>
      </a:lstStyle>
    </a:spDef>
    <a:lnDef>
      <a:spPr bwMode="auto">
        <a:solidFill>
          <a:schemeClr val="accent1"/>
        </a:solidFill>
        <a:ln w="28575" cap="flat" cmpd="sng" algn="ctr">
          <a:solidFill>
            <a:schemeClr val="tx1"/>
          </a:solidFill>
          <a:prstDash val="solid"/>
          <a:round/>
          <a:headEnd type="none" w="med" len="med"/>
          <a:tailEnd type="none" w="med" len="med"/>
        </a:ln>
        <a:effectLst/>
      </a:spPr>
      <a:bodyPr/>
      <a:lstStyle/>
    </a:lnDef>
  </a:objectDefaults>
  <a:extraClrSchemeLst>
    <a:extraClrScheme>
      <a:clrScheme name="New template for GSBD 1">
        <a:dk1>
          <a:srgbClr val="969696"/>
        </a:dk1>
        <a:lt1>
          <a:srgbClr val="FFFFFF"/>
        </a:lt1>
        <a:dk2>
          <a:srgbClr val="004D7D"/>
        </a:dk2>
        <a:lt2>
          <a:srgbClr val="FFFFFF"/>
        </a:lt2>
        <a:accent1>
          <a:srgbClr val="00CC99"/>
        </a:accent1>
        <a:accent2>
          <a:srgbClr val="3333CC"/>
        </a:accent2>
        <a:accent3>
          <a:srgbClr val="AAB2BF"/>
        </a:accent3>
        <a:accent4>
          <a:srgbClr val="DADADA"/>
        </a:accent4>
        <a:accent5>
          <a:srgbClr val="AAE2CA"/>
        </a:accent5>
        <a:accent6>
          <a:srgbClr val="2D2DB9"/>
        </a:accent6>
        <a:hlink>
          <a:srgbClr val="CCCCFF"/>
        </a:hlink>
        <a:folHlink>
          <a:srgbClr val="B2B2B2"/>
        </a:folHlink>
      </a:clrScheme>
      <a:clrMap bg1="dk2" tx1="lt1" bg2="dk1" tx2="lt2" accent1="accent1" accent2="accent2" accent3="accent3" accent4="accent4" accent5="accent5" accent6="accent6" hlink="hlink" folHlink="folHlink"/>
    </a:extraClrScheme>
    <a:extraClrScheme>
      <a:clrScheme name="New template for GSBD 2">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New template for GSBD 3">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New template for GSBD 4">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New template for GSBD 5">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 template for GSBD 6">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New template for GSBD 7">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New template for GSBD 8">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ovartis">
  <a:themeElements>
    <a:clrScheme name="Novartis">
      <a:dk1>
        <a:srgbClr val="917B69"/>
      </a:dk1>
      <a:lt1>
        <a:srgbClr val="FFFFFF"/>
      </a:lt1>
      <a:dk2>
        <a:srgbClr val="917B69"/>
      </a:dk2>
      <a:lt2>
        <a:srgbClr val="F8F8F8"/>
      </a:lt2>
      <a:accent1>
        <a:srgbClr val="FCAF17"/>
      </a:accent1>
      <a:accent2>
        <a:srgbClr val="EC8026"/>
      </a:accent2>
      <a:accent3>
        <a:srgbClr val="E44C16"/>
      </a:accent3>
      <a:accent4>
        <a:srgbClr val="923222"/>
      </a:accent4>
      <a:accent5>
        <a:srgbClr val="634329"/>
      </a:accent5>
      <a:accent6>
        <a:srgbClr val="000000"/>
      </a:accent6>
      <a:hlink>
        <a:srgbClr val="917B69"/>
      </a:hlink>
      <a:folHlink>
        <a:srgbClr val="917B69"/>
      </a:folHlink>
    </a:clrScheme>
    <a:fontScheme name="Novartis">
      <a:majorFont>
        <a:latin typeface="Arial"/>
        <a:ea typeface=""/>
        <a:cs typeface=""/>
      </a:majorFont>
      <a:minorFont>
        <a:latin typeface="Arial"/>
        <a:ea typeface=""/>
        <a:cs typeface=""/>
      </a:minorFont>
    </a:fontScheme>
    <a:fmtScheme name="Novart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3.xml><?xml version="1.0" encoding="utf-8"?>
<a:theme xmlns:a="http://schemas.openxmlformats.org/drawingml/2006/main" name="Novartis">
  <a:themeElements>
    <a:clrScheme name="Novartis">
      <a:dk1>
        <a:srgbClr val="917B69"/>
      </a:dk1>
      <a:lt1>
        <a:srgbClr val="FFFFFF"/>
      </a:lt1>
      <a:dk2>
        <a:srgbClr val="917B69"/>
      </a:dk2>
      <a:lt2>
        <a:srgbClr val="F8F8F8"/>
      </a:lt2>
      <a:accent1>
        <a:srgbClr val="FCAF17"/>
      </a:accent1>
      <a:accent2>
        <a:srgbClr val="EC8026"/>
      </a:accent2>
      <a:accent3>
        <a:srgbClr val="E44C16"/>
      </a:accent3>
      <a:accent4>
        <a:srgbClr val="923222"/>
      </a:accent4>
      <a:accent5>
        <a:srgbClr val="634329"/>
      </a:accent5>
      <a:accent6>
        <a:srgbClr val="000000"/>
      </a:accent6>
      <a:hlink>
        <a:srgbClr val="917B69"/>
      </a:hlink>
      <a:folHlink>
        <a:srgbClr val="917B69"/>
      </a:folHlink>
    </a:clrScheme>
    <a:fontScheme name="Novartis">
      <a:majorFont>
        <a:latin typeface="Arial"/>
        <a:ea typeface=""/>
        <a:cs typeface=""/>
      </a:majorFont>
      <a:minorFont>
        <a:latin typeface="Arial"/>
        <a:ea typeface=""/>
        <a:cs typeface=""/>
      </a:minorFont>
    </a:fontScheme>
    <a:fmtScheme name="Novart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solidFill>
        <a:solidFill>
          <a:schemeClr val="phClr"/>
        </a:soli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14049</TotalTime>
  <Words>5211</Words>
  <Application>Microsoft Office PowerPoint</Application>
  <PresentationFormat>On-screen Show (4:3)</PresentationFormat>
  <Paragraphs>576</Paragraphs>
  <Slides>69</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69</vt:i4>
      </vt:variant>
    </vt:vector>
  </HeadingPairs>
  <TitlesOfParts>
    <vt:vector size="76" baseType="lpstr">
      <vt:lpstr>Arial</vt:lpstr>
      <vt:lpstr>Arial Black</vt:lpstr>
      <vt:lpstr>Calibri</vt:lpstr>
      <vt:lpstr>News Gothic MT</vt:lpstr>
      <vt:lpstr>Symbol</vt:lpstr>
      <vt:lpstr>Wingdings</vt:lpstr>
      <vt:lpstr>New template for GSBD</vt:lpstr>
      <vt:lpstr>PowerPoint Presentation</vt:lpstr>
      <vt:lpstr>Video Introduction</vt:lpstr>
      <vt:lpstr>Discussion Outline</vt:lpstr>
      <vt:lpstr>Procurement Defined</vt:lpstr>
      <vt:lpstr>Purchasing Defined</vt:lpstr>
      <vt:lpstr>Purchasing Defined (continued)</vt:lpstr>
      <vt:lpstr>Supply Management </vt:lpstr>
      <vt:lpstr>Purchasing Terms</vt:lpstr>
      <vt:lpstr>Purchasing Terms (continued)</vt:lpstr>
      <vt:lpstr>Purchasing Terms (continued)</vt:lpstr>
      <vt:lpstr>Purchasing Terms (continued)</vt:lpstr>
      <vt:lpstr>The Primary Objectives of Purchasing</vt:lpstr>
      <vt:lpstr>Purchasing Contributes to These Objectives by:</vt:lpstr>
      <vt:lpstr>Discussion Outline</vt:lpstr>
      <vt:lpstr>Purchasing Process Steps</vt:lpstr>
      <vt:lpstr>Purchasing Process Steps (continued)</vt:lpstr>
      <vt:lpstr>Purchasing Process Steps (continued)</vt:lpstr>
      <vt:lpstr>Purchasing Process Steps (continued)</vt:lpstr>
      <vt:lpstr>Purchasing Process Steps (continued)</vt:lpstr>
      <vt:lpstr>Purchasing Process Steps (continued)</vt:lpstr>
      <vt:lpstr>e-Procurement</vt:lpstr>
      <vt:lpstr>e-Procurement (continued)</vt:lpstr>
      <vt:lpstr>Advantages of an e-Procurement System</vt:lpstr>
      <vt:lpstr>Discussion Outline</vt:lpstr>
      <vt:lpstr>The Financial Significance of Purchasing</vt:lpstr>
      <vt:lpstr>Profit-Leverage Effect</vt:lpstr>
      <vt:lpstr>Return on Assets (ROA) Effect</vt:lpstr>
      <vt:lpstr>Inventory Turnover Effect</vt:lpstr>
      <vt:lpstr>Total Cost of Ownership (TCO)</vt:lpstr>
      <vt:lpstr>Total Cost of Ownership (TCO)</vt:lpstr>
      <vt:lpstr>Total Cost of Ownership (TCO)</vt:lpstr>
      <vt:lpstr>Total Cost of Ownership (TCO)</vt:lpstr>
      <vt:lpstr>Components of the Total Cost of Ownership </vt:lpstr>
      <vt:lpstr>Discussion Outline</vt:lpstr>
      <vt:lpstr>The Make versus Buy Decision</vt:lpstr>
      <vt:lpstr>The Make versus Buy Decision (continued)</vt:lpstr>
      <vt:lpstr>Pillar #1 - Business Strategy</vt:lpstr>
      <vt:lpstr>Pillar #2 - Risks</vt:lpstr>
      <vt:lpstr>Pillar #3 - Economic Factors</vt:lpstr>
      <vt:lpstr>The Make versus Buy Decision</vt:lpstr>
      <vt:lpstr>Qualitative Reasons for Making</vt:lpstr>
      <vt:lpstr>Quantitative Reasons for Making</vt:lpstr>
      <vt:lpstr>Cost Factors for the Make Analysis</vt:lpstr>
      <vt:lpstr>Qualitative Reasons for Buying or Outsourcing</vt:lpstr>
      <vt:lpstr>Quantitative Reasons for Buying or Outsourcing</vt:lpstr>
      <vt:lpstr>Cost Factors for the Buy Analysis</vt:lpstr>
      <vt:lpstr>Risks &amp; Benefits of Outsourcing</vt:lpstr>
      <vt:lpstr>Additional Make versus Buy Concepts</vt:lpstr>
      <vt:lpstr>Other Types of Make/Buy Strategic Decisions</vt:lpstr>
      <vt:lpstr>Discussion Outline</vt:lpstr>
      <vt:lpstr>Organization of Purchasing</vt:lpstr>
      <vt:lpstr>Centralized Versus Decentralized Purchasing</vt:lpstr>
      <vt:lpstr>Centralized Versus Decentralized Purchasing (continued)</vt:lpstr>
      <vt:lpstr>Discussion Outline</vt:lpstr>
      <vt:lpstr>International Purchasing - Reasons for Global Sourcing</vt:lpstr>
      <vt:lpstr>International Purchasing - Specialized Knowledge </vt:lpstr>
      <vt:lpstr>International Purchasing – Potential Challenges</vt:lpstr>
      <vt:lpstr>International Purchasing – Service Providers</vt:lpstr>
      <vt:lpstr>Discussion Outline</vt:lpstr>
      <vt:lpstr>Government &amp; Non-Profit Purchasing</vt:lpstr>
      <vt:lpstr>Government &amp; Non-Profit Purchasing - Terms</vt:lpstr>
      <vt:lpstr>Competitive Bidding</vt:lpstr>
      <vt:lpstr>Government &amp; Non-Profit Purchasing - Bonds</vt:lpstr>
      <vt:lpstr>Discussion Outline</vt:lpstr>
      <vt:lpstr>Assessing and Improving the Purchasing Function</vt:lpstr>
      <vt:lpstr>Benchmarking Successful Sourcing Practices </vt:lpstr>
      <vt:lpstr>Assessing and Improving the Purchasing Function</vt:lpstr>
      <vt:lpstr>Assessing and Improving the Purchasing Function</vt:lpstr>
      <vt:lpstr>End of Chapter 5</vt:lpstr>
    </vt:vector>
  </TitlesOfParts>
  <Company>Novartis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McLaury, William</dc:creator>
  <cp:lastModifiedBy>Anthony Taitt</cp:lastModifiedBy>
  <cp:revision>678</cp:revision>
  <cp:lastPrinted>2019-10-14T12:48:07Z</cp:lastPrinted>
  <dcterms:created xsi:type="dcterms:W3CDTF">2014-03-13T13:06:01Z</dcterms:created>
  <dcterms:modified xsi:type="dcterms:W3CDTF">2023-02-21T17:30:38Z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ividerSectionCount">
    <vt:lpwstr>6</vt:lpwstr>
  </property>
</Properties>
</file>